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666" r:id="rId5"/>
  </p:sldMasterIdLst>
  <p:notesMasterIdLst>
    <p:notesMasterId r:id="rId43"/>
  </p:notesMasterIdLst>
  <p:sldIdLst>
    <p:sldId id="289" r:id="rId6"/>
    <p:sldId id="286" r:id="rId7"/>
    <p:sldId id="291" r:id="rId8"/>
    <p:sldId id="296" r:id="rId9"/>
    <p:sldId id="292" r:id="rId10"/>
    <p:sldId id="293" r:id="rId11"/>
    <p:sldId id="351" r:id="rId12"/>
    <p:sldId id="294" r:id="rId13"/>
    <p:sldId id="295" r:id="rId14"/>
    <p:sldId id="298" r:id="rId15"/>
    <p:sldId id="300" r:id="rId16"/>
    <p:sldId id="301" r:id="rId17"/>
    <p:sldId id="305" r:id="rId18"/>
    <p:sldId id="308" r:id="rId19"/>
    <p:sldId id="309" r:id="rId20"/>
    <p:sldId id="311" r:id="rId21"/>
    <p:sldId id="314" r:id="rId22"/>
    <p:sldId id="352" r:id="rId23"/>
    <p:sldId id="315" r:id="rId24"/>
    <p:sldId id="316" r:id="rId25"/>
    <p:sldId id="320" r:id="rId26"/>
    <p:sldId id="322" r:id="rId27"/>
    <p:sldId id="325" r:id="rId28"/>
    <p:sldId id="339" r:id="rId29"/>
    <p:sldId id="342" r:id="rId30"/>
    <p:sldId id="343" r:id="rId31"/>
    <p:sldId id="329" r:id="rId32"/>
    <p:sldId id="345" r:id="rId33"/>
    <p:sldId id="346" r:id="rId34"/>
    <p:sldId id="332" r:id="rId35"/>
    <p:sldId id="347" r:id="rId36"/>
    <p:sldId id="334" r:id="rId37"/>
    <p:sldId id="348" r:id="rId38"/>
    <p:sldId id="353" r:id="rId39"/>
    <p:sldId id="354" r:id="rId40"/>
    <p:sldId id="355" r:id="rId41"/>
    <p:sldId id="350" r:id="rId42"/>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1" autoAdjust="0"/>
    <p:restoredTop sz="85560" autoAdjust="0"/>
  </p:normalViewPr>
  <p:slideViewPr>
    <p:cSldViewPr snapToGrid="0">
      <p:cViewPr varScale="1">
        <p:scale>
          <a:sx n="97" d="100"/>
          <a:sy n="97" d="100"/>
        </p:scale>
        <p:origin x="900" y="9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A968C6-C1EC-4F7F-8CA2-E3A674A97379}" type="datetimeFigureOut">
              <a:rPr lang="pl-PL" smtClean="0"/>
              <a:t>2023-05-30</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D6F852-1F30-4DAC-B8E8-D5148033F1C2}" type="slidenum">
              <a:rPr lang="pl-PL" smtClean="0"/>
              <a:t>‹#›</a:t>
            </a:fld>
            <a:endParaRPr lang="pl-PL"/>
          </a:p>
        </p:txBody>
      </p:sp>
    </p:spTree>
    <p:extLst>
      <p:ext uri="{BB962C8B-B14F-4D97-AF65-F5344CB8AC3E}">
        <p14:creationId xmlns:p14="http://schemas.microsoft.com/office/powerpoint/2010/main" val="563282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a:t>
            </a:fld>
            <a:endParaRPr lang="pl-PL"/>
          </a:p>
        </p:txBody>
      </p:sp>
    </p:spTree>
    <p:extLst>
      <p:ext uri="{BB962C8B-B14F-4D97-AF65-F5344CB8AC3E}">
        <p14:creationId xmlns:p14="http://schemas.microsoft.com/office/powerpoint/2010/main" val="564034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27</a:t>
            </a:fld>
            <a:endParaRPr lang="pl-PL"/>
          </a:p>
        </p:txBody>
      </p:sp>
    </p:spTree>
    <p:extLst>
      <p:ext uri="{BB962C8B-B14F-4D97-AF65-F5344CB8AC3E}">
        <p14:creationId xmlns:p14="http://schemas.microsoft.com/office/powerpoint/2010/main" val="1056484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28</a:t>
            </a:fld>
            <a:endParaRPr lang="pl-PL"/>
          </a:p>
        </p:txBody>
      </p:sp>
    </p:spTree>
    <p:extLst>
      <p:ext uri="{BB962C8B-B14F-4D97-AF65-F5344CB8AC3E}">
        <p14:creationId xmlns:p14="http://schemas.microsoft.com/office/powerpoint/2010/main" val="32529062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29</a:t>
            </a:fld>
            <a:endParaRPr lang="pl-PL"/>
          </a:p>
        </p:txBody>
      </p:sp>
    </p:spTree>
    <p:extLst>
      <p:ext uri="{BB962C8B-B14F-4D97-AF65-F5344CB8AC3E}">
        <p14:creationId xmlns:p14="http://schemas.microsoft.com/office/powerpoint/2010/main" val="2079986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31</a:t>
            </a:fld>
            <a:endParaRPr lang="pl-PL"/>
          </a:p>
        </p:txBody>
      </p:sp>
    </p:spTree>
    <p:extLst>
      <p:ext uri="{BB962C8B-B14F-4D97-AF65-F5344CB8AC3E}">
        <p14:creationId xmlns:p14="http://schemas.microsoft.com/office/powerpoint/2010/main" val="1109589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33</a:t>
            </a:fld>
            <a:endParaRPr lang="pl-PL"/>
          </a:p>
        </p:txBody>
      </p:sp>
    </p:spTree>
    <p:extLst>
      <p:ext uri="{BB962C8B-B14F-4D97-AF65-F5344CB8AC3E}">
        <p14:creationId xmlns:p14="http://schemas.microsoft.com/office/powerpoint/2010/main" val="40439940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34</a:t>
            </a:fld>
            <a:endParaRPr lang="pl-PL"/>
          </a:p>
        </p:txBody>
      </p:sp>
    </p:spTree>
    <p:extLst>
      <p:ext uri="{BB962C8B-B14F-4D97-AF65-F5344CB8AC3E}">
        <p14:creationId xmlns:p14="http://schemas.microsoft.com/office/powerpoint/2010/main" val="24440059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35</a:t>
            </a:fld>
            <a:endParaRPr lang="pl-PL"/>
          </a:p>
        </p:txBody>
      </p:sp>
    </p:spTree>
    <p:extLst>
      <p:ext uri="{BB962C8B-B14F-4D97-AF65-F5344CB8AC3E}">
        <p14:creationId xmlns:p14="http://schemas.microsoft.com/office/powerpoint/2010/main" val="970915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36</a:t>
            </a:fld>
            <a:endParaRPr lang="pl-PL"/>
          </a:p>
        </p:txBody>
      </p:sp>
    </p:spTree>
    <p:extLst>
      <p:ext uri="{BB962C8B-B14F-4D97-AF65-F5344CB8AC3E}">
        <p14:creationId xmlns:p14="http://schemas.microsoft.com/office/powerpoint/2010/main" val="769984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11</a:t>
            </a:fld>
            <a:endParaRPr lang="pl-PL"/>
          </a:p>
        </p:txBody>
      </p:sp>
    </p:spTree>
    <p:extLst>
      <p:ext uri="{BB962C8B-B14F-4D97-AF65-F5344CB8AC3E}">
        <p14:creationId xmlns:p14="http://schemas.microsoft.com/office/powerpoint/2010/main" val="4140716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sz="1200" b="0" dirty="0">
                <a:effectLst/>
                <a:latin typeface="Calibri" panose="020F0502020204030204" pitchFamily="34" charset="0"/>
                <a:ea typeface="Calibri Light" panose="020F0302020204030204" pitchFamily="34" charset="0"/>
                <a:cs typeface="Calibri" panose="020F0502020204030204" pitchFamily="34" charset="0"/>
              </a:rPr>
              <a:t>„Metodyka szacowania wysokości dofinansowania w związku z prowadzeniem przez beneficjenta lub partnera projektu w działaniu 2.1 Programu Fundusze Europejskie na Rozwój Cyfrowy 2021 – 2027 – działalności gospodarczej w rozumieniu unijnym”</a:t>
            </a:r>
            <a:r>
              <a:rPr lang="pl-PL" sz="1200" b="0" dirty="0">
                <a:effectLst/>
                <a:latin typeface="Calibri" panose="020F0502020204030204" pitchFamily="34" charset="0"/>
                <a:ea typeface="Calibri" panose="020F0502020204030204" pitchFamily="34" charset="0"/>
                <a:cs typeface="Arial" panose="020B0604020202020204" pitchFamily="34" charset="0"/>
              </a:rPr>
              <a:t> </a:t>
            </a:r>
            <a:r>
              <a:rPr lang="pl-PL" sz="1200" b="0" dirty="0">
                <a:effectLst/>
                <a:latin typeface="Calibri" panose="020F0502020204030204" pitchFamily="34" charset="0"/>
                <a:ea typeface="Calibri Light" panose="020F0302020204030204" pitchFamily="34" charset="0"/>
                <a:cs typeface="Calibri" panose="020F0502020204030204" pitchFamily="34" charset="0"/>
              </a:rPr>
              <a:t>(dalej: Metodyka) stanowiącego załącznik do regulaminu naboru – w przypadku prowadzenia działalności gospodarczej wykazanie jako działalności pomocniczej lub </a:t>
            </a:r>
            <a:r>
              <a:rPr lang="pl-PL" sz="1200" dirty="0"/>
              <a:t>wykazanie spełnienia odpowiednich dla nich warunków wsparcia wskazanych w ww. Metodyce lub pomoc indywidualna podlegająca reżimowi notyfikacji</a:t>
            </a:r>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13</a:t>
            </a:fld>
            <a:endParaRPr lang="pl-PL"/>
          </a:p>
        </p:txBody>
      </p:sp>
    </p:spTree>
    <p:extLst>
      <p:ext uri="{BB962C8B-B14F-4D97-AF65-F5344CB8AC3E}">
        <p14:creationId xmlns:p14="http://schemas.microsoft.com/office/powerpoint/2010/main" val="917267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21</a:t>
            </a:fld>
            <a:endParaRPr lang="pl-PL"/>
          </a:p>
        </p:txBody>
      </p:sp>
    </p:spTree>
    <p:extLst>
      <p:ext uri="{BB962C8B-B14F-4D97-AF65-F5344CB8AC3E}">
        <p14:creationId xmlns:p14="http://schemas.microsoft.com/office/powerpoint/2010/main" val="1765557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22</a:t>
            </a:fld>
            <a:endParaRPr lang="pl-PL"/>
          </a:p>
        </p:txBody>
      </p:sp>
    </p:spTree>
    <p:extLst>
      <p:ext uri="{BB962C8B-B14F-4D97-AF65-F5344CB8AC3E}">
        <p14:creationId xmlns:p14="http://schemas.microsoft.com/office/powerpoint/2010/main" val="3041311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23</a:t>
            </a:fld>
            <a:endParaRPr lang="pl-PL"/>
          </a:p>
        </p:txBody>
      </p:sp>
    </p:spTree>
    <p:extLst>
      <p:ext uri="{BB962C8B-B14F-4D97-AF65-F5344CB8AC3E}">
        <p14:creationId xmlns:p14="http://schemas.microsoft.com/office/powerpoint/2010/main" val="1998719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24</a:t>
            </a:fld>
            <a:endParaRPr lang="pl-PL"/>
          </a:p>
        </p:txBody>
      </p:sp>
    </p:spTree>
    <p:extLst>
      <p:ext uri="{BB962C8B-B14F-4D97-AF65-F5344CB8AC3E}">
        <p14:creationId xmlns:p14="http://schemas.microsoft.com/office/powerpoint/2010/main" val="3690645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25</a:t>
            </a:fld>
            <a:endParaRPr lang="pl-PL"/>
          </a:p>
        </p:txBody>
      </p:sp>
    </p:spTree>
    <p:extLst>
      <p:ext uri="{BB962C8B-B14F-4D97-AF65-F5344CB8AC3E}">
        <p14:creationId xmlns:p14="http://schemas.microsoft.com/office/powerpoint/2010/main" val="746318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67D6F852-1F30-4DAC-B8E8-D5148033F1C2}" type="slidenum">
              <a:rPr lang="pl-PL" smtClean="0"/>
              <a:t>26</a:t>
            </a:fld>
            <a:endParaRPr lang="pl-PL"/>
          </a:p>
        </p:txBody>
      </p:sp>
    </p:spTree>
    <p:extLst>
      <p:ext uri="{BB962C8B-B14F-4D97-AF65-F5344CB8AC3E}">
        <p14:creationId xmlns:p14="http://schemas.microsoft.com/office/powerpoint/2010/main" val="1528327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7446448-D936-65D6-6F12-482F0DABD5EF}"/>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pl-PL" dirty="0"/>
              <a:t>Kliknij, aby edytować styl</a:t>
            </a:r>
          </a:p>
        </p:txBody>
      </p:sp>
      <p:sp>
        <p:nvSpPr>
          <p:cNvPr id="3" name="Podtytuł 2">
            <a:extLst>
              <a:ext uri="{FF2B5EF4-FFF2-40B4-BE49-F238E27FC236}">
                <a16:creationId xmlns:a16="http://schemas.microsoft.com/office/drawing/2014/main" id="{2FD1A6EE-40D4-2234-0EC7-2FE96974DE42}"/>
              </a:ext>
            </a:extLst>
          </p:cNvPr>
          <p:cNvSpPr txBox="1">
            <a:spLocks noGrp="1"/>
          </p:cNvSpPr>
          <p:nvPr>
            <p:ph type="subTitle" idx="1"/>
          </p:nvPr>
        </p:nvSpPr>
        <p:spPr>
          <a:xfrm>
            <a:off x="1524003" y="3602041"/>
            <a:ext cx="9144000" cy="1655758"/>
          </a:xfrm>
          <a:prstGeom prst="rect">
            <a:avLst/>
          </a:prstGeom>
          <a:noFill/>
          <a:ln>
            <a:noFill/>
          </a:ln>
        </p:spPr>
        <p:txBody>
          <a:bodyPr vert="horz" wrap="square" lIns="91440" tIns="45720" rIns="91440" bIns="45720" anchor="t" anchorCtr="1" compatLnSpc="1">
            <a:noAutofit/>
          </a:bodyPr>
          <a:lstStyle>
            <a:lvl1pPr marL="0" marR="0" lvl="0" indent="0" algn="ctr" fontAlgn="auto">
              <a:spcAft>
                <a:spcPts val="0"/>
              </a:spcAft>
              <a:buNone/>
              <a:tabLst/>
              <a:defRPr lang="pl-PL" sz="2400" b="0" i="0" u="none" strike="noStrike" cap="none" spc="0" baseline="0">
                <a:solidFill>
                  <a:srgbClr val="FFFFFF"/>
                </a:solidFill>
                <a:uFillTx/>
                <a:latin typeface="Calibri"/>
              </a:defRPr>
            </a:lvl1pPr>
          </a:lstStyle>
          <a:p>
            <a:pPr lvl="0"/>
            <a:r>
              <a:rPr lang="pl-PL"/>
              <a:t>Kliknij, aby edytować styl wzorca podtytułu</a:t>
            </a:r>
          </a:p>
        </p:txBody>
      </p:sp>
    </p:spTree>
    <p:extLst>
      <p:ext uri="{BB962C8B-B14F-4D97-AF65-F5344CB8AC3E}">
        <p14:creationId xmlns:p14="http://schemas.microsoft.com/office/powerpoint/2010/main" val="3204414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98C70C5-9838-7F81-B92D-54388E74E40B}"/>
              </a:ext>
            </a:extLst>
          </p:cNvPr>
          <p:cNvSpPr txBox="1">
            <a:spLocks noGrp="1"/>
          </p:cNvSpPr>
          <p:nvPr>
            <p:ph type="title"/>
          </p:nvPr>
        </p:nvSpPr>
        <p:spPr>
          <a:xfrm>
            <a:off x="658368" y="264983"/>
            <a:ext cx="10881102" cy="978601"/>
          </a:xfrm>
        </p:spPr>
        <p:txBody>
          <a:bodyPr anchor="b"/>
          <a:lstStyle>
            <a:lvl1pPr>
              <a:defRPr sz="6000"/>
            </a:lvl1pPr>
          </a:lstStyle>
          <a:p>
            <a:pPr lvl="0"/>
            <a:r>
              <a:rPr lang="pl-PL" dirty="0"/>
              <a:t>Kliknij, aby edytować styl</a:t>
            </a:r>
          </a:p>
        </p:txBody>
      </p:sp>
      <p:sp>
        <p:nvSpPr>
          <p:cNvPr id="3" name="Symbol zastępczy tekstu 2">
            <a:extLst>
              <a:ext uri="{FF2B5EF4-FFF2-40B4-BE49-F238E27FC236}">
                <a16:creationId xmlns:a16="http://schemas.microsoft.com/office/drawing/2014/main" id="{80B5FA35-26FA-8714-EB69-89BBA3EC62C1}"/>
              </a:ext>
            </a:extLst>
          </p:cNvPr>
          <p:cNvSpPr txBox="1">
            <a:spLocks noGrp="1"/>
          </p:cNvSpPr>
          <p:nvPr>
            <p:ph type="body" idx="1"/>
          </p:nvPr>
        </p:nvSpPr>
        <p:spPr>
          <a:xfrm>
            <a:off x="658368" y="1527049"/>
            <a:ext cx="10881103" cy="4190622"/>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pl-PL" sz="2400" b="0" i="0" u="none" strike="noStrike" cap="none" spc="0" baseline="0">
                <a:solidFill>
                  <a:schemeClr val="bg1"/>
                </a:solidFill>
                <a:uFillTx/>
                <a:latin typeface="Calibri"/>
              </a:defRPr>
            </a:lvl1pPr>
          </a:lstStyle>
          <a:p>
            <a:pPr lvl="0"/>
            <a:r>
              <a:rPr lang="pl-PL" dirty="0"/>
              <a:t>Kliknij, aby edytować style wzorca tekstu</a:t>
            </a:r>
          </a:p>
        </p:txBody>
      </p:sp>
    </p:spTree>
    <p:extLst>
      <p:ext uri="{BB962C8B-B14F-4D97-AF65-F5344CB8AC3E}">
        <p14:creationId xmlns:p14="http://schemas.microsoft.com/office/powerpoint/2010/main" val="44705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ytuł i zawartość">
    <p:spTree>
      <p:nvGrpSpPr>
        <p:cNvPr id="1" name=""/>
        <p:cNvGrpSpPr/>
        <p:nvPr/>
      </p:nvGrpSpPr>
      <p:grpSpPr>
        <a:xfrm>
          <a:off x="0" y="0"/>
          <a:ext cx="0" cy="0"/>
          <a:chOff x="0" y="0"/>
          <a:chExt cx="0" cy="0"/>
        </a:xfrm>
      </p:grpSpPr>
      <p:sp>
        <p:nvSpPr>
          <p:cNvPr id="2" name="Symbol zastępczy zawartości 2">
            <a:extLst>
              <a:ext uri="{FF2B5EF4-FFF2-40B4-BE49-F238E27FC236}">
                <a16:creationId xmlns:a16="http://schemas.microsoft.com/office/drawing/2014/main" id="{6E74B8D6-9024-2F5A-2B8F-D1B1A4F6EA3B}"/>
              </a:ext>
            </a:extLst>
          </p:cNvPr>
          <p:cNvSpPr txBox="1">
            <a:spLocks noGrp="1"/>
          </p:cNvSpPr>
          <p:nvPr>
            <p:ph idx="4294967295"/>
          </p:nvPr>
        </p:nvSpPr>
        <p:spPr>
          <a:xfrm>
            <a:off x="474216" y="1399032"/>
            <a:ext cx="10879587" cy="4111097"/>
          </a:xfrm>
          <a:prstGeom prst="rect">
            <a:avLst/>
          </a:prstGeom>
        </p:spPr>
        <p:txBody>
          <a:bodyPr/>
          <a:lstStyle>
            <a:lvl1pPr marL="0" indent="0">
              <a:buNone/>
              <a:defRPr/>
            </a:lvl1pPr>
            <a:lvl2pPr>
              <a:defRPr/>
            </a:lvl2pPr>
            <a:lvl3pPr>
              <a:defRPr/>
            </a:lvl3pPr>
            <a:lvl4pPr>
              <a:defRPr/>
            </a:lvl4pPr>
            <a:lvl5pPr marL="1828800" indent="0">
              <a:buNone/>
              <a:defRPr/>
            </a:lvl5pPr>
          </a:lstStyle>
          <a:p>
            <a:pPr lvl="0"/>
            <a:r>
              <a:rPr lang="pl-PL" dirty="0"/>
              <a:t>Kliknij, aby edytować style wzorca tekstu</a:t>
            </a:r>
          </a:p>
        </p:txBody>
      </p:sp>
      <p:sp>
        <p:nvSpPr>
          <p:cNvPr id="3" name="Symbol zastępczy tytułu 1">
            <a:extLst>
              <a:ext uri="{FF2B5EF4-FFF2-40B4-BE49-F238E27FC236}">
                <a16:creationId xmlns:a16="http://schemas.microsoft.com/office/drawing/2014/main" id="{52399FC3-B29A-6436-6B07-BF0B249063EC}"/>
              </a:ext>
            </a:extLst>
          </p:cNvPr>
          <p:cNvSpPr txBox="1">
            <a:spLocks noGrp="1"/>
          </p:cNvSpPr>
          <p:nvPr>
            <p:ph type="title"/>
          </p:nvPr>
        </p:nvSpPr>
        <p:spPr>
          <a:xfrm>
            <a:off x="474215" y="285226"/>
            <a:ext cx="10879587" cy="540401"/>
          </a:xfrm>
          <a:prstGeom prst="rect">
            <a:avLst/>
          </a:prstGeom>
        </p:spPr>
        <p:txBody>
          <a:bodyPr/>
          <a:lstStyle>
            <a:lvl1pPr>
              <a:defRPr>
                <a:solidFill>
                  <a:schemeClr val="bg1"/>
                </a:solidFill>
              </a:defRPr>
            </a:lvl1pPr>
          </a:lstStyle>
          <a:p>
            <a:pPr lvl="0"/>
            <a:r>
              <a:rPr lang="pl-PL" dirty="0"/>
              <a:t>Kliknij, aby edytować styl</a:t>
            </a:r>
          </a:p>
        </p:txBody>
      </p:sp>
    </p:spTree>
    <p:extLst>
      <p:ext uri="{BB962C8B-B14F-4D97-AF65-F5344CB8AC3E}">
        <p14:creationId xmlns:p14="http://schemas.microsoft.com/office/powerpoint/2010/main" val="300397770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ytuł i zawartość">
    <p:spTree>
      <p:nvGrpSpPr>
        <p:cNvPr id="1" name=""/>
        <p:cNvGrpSpPr/>
        <p:nvPr/>
      </p:nvGrpSpPr>
      <p:grpSpPr>
        <a:xfrm>
          <a:off x="0" y="0"/>
          <a:ext cx="0" cy="0"/>
          <a:chOff x="0" y="0"/>
          <a:chExt cx="0" cy="0"/>
        </a:xfrm>
      </p:grpSpPr>
      <p:sp>
        <p:nvSpPr>
          <p:cNvPr id="2" name="Symbol zastępczy zawartości 2">
            <a:extLst>
              <a:ext uri="{FF2B5EF4-FFF2-40B4-BE49-F238E27FC236}">
                <a16:creationId xmlns:a16="http://schemas.microsoft.com/office/drawing/2014/main" id="{6E74B8D6-9024-2F5A-2B8F-D1B1A4F6EA3B}"/>
              </a:ext>
            </a:extLst>
          </p:cNvPr>
          <p:cNvSpPr txBox="1">
            <a:spLocks noGrp="1"/>
          </p:cNvSpPr>
          <p:nvPr>
            <p:ph idx="4294967295"/>
          </p:nvPr>
        </p:nvSpPr>
        <p:spPr>
          <a:xfrm>
            <a:off x="474216" y="1399032"/>
            <a:ext cx="10879587" cy="4111097"/>
          </a:xfrm>
          <a:prstGeom prst="rect">
            <a:avLst/>
          </a:prstGeom>
        </p:spPr>
        <p:txBody>
          <a:bodyPr/>
          <a:lstStyle>
            <a:lvl1pPr>
              <a:defRPr/>
            </a:lvl1pPr>
            <a:lvl2pPr>
              <a:defRPr/>
            </a:lvl2pPr>
            <a:lvl3pPr>
              <a:defRPr/>
            </a:lvl3pPr>
            <a:lvl4pPr>
              <a:defRPr/>
            </a:lvl4pPr>
            <a:lvl5pPr>
              <a:defRPr/>
            </a:lvl5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3" name="Symbol zastępczy tytułu 1">
            <a:extLst>
              <a:ext uri="{FF2B5EF4-FFF2-40B4-BE49-F238E27FC236}">
                <a16:creationId xmlns:a16="http://schemas.microsoft.com/office/drawing/2014/main" id="{52399FC3-B29A-6436-6B07-BF0B249063EC}"/>
              </a:ext>
            </a:extLst>
          </p:cNvPr>
          <p:cNvSpPr txBox="1">
            <a:spLocks noGrp="1"/>
          </p:cNvSpPr>
          <p:nvPr>
            <p:ph type="title"/>
          </p:nvPr>
        </p:nvSpPr>
        <p:spPr>
          <a:xfrm>
            <a:off x="474215" y="285226"/>
            <a:ext cx="10879587" cy="540401"/>
          </a:xfrm>
          <a:prstGeom prst="rect">
            <a:avLst/>
          </a:prstGeom>
        </p:spPr>
        <p:txBody>
          <a:bodyPr/>
          <a:lstStyle>
            <a:lvl1pPr>
              <a:defRPr>
                <a:solidFill>
                  <a:schemeClr val="bg1"/>
                </a:solidFill>
              </a:defRPr>
            </a:lvl1pPr>
          </a:lstStyle>
          <a:p>
            <a:pPr lvl="0"/>
            <a:r>
              <a:rPr lang="pl-PL" dirty="0"/>
              <a:t>Kliknij, aby edytować styl</a:t>
            </a:r>
          </a:p>
        </p:txBody>
      </p:sp>
    </p:spTree>
    <p:extLst>
      <p:ext uri="{BB962C8B-B14F-4D97-AF65-F5344CB8AC3E}">
        <p14:creationId xmlns:p14="http://schemas.microsoft.com/office/powerpoint/2010/main" val="3283585389"/>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4.jp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9AE11835-23B5-1918-9576-CEAF906134CD}"/>
              </a:ext>
            </a:extLst>
          </p:cNvPr>
          <p:cNvPicPr>
            <a:picLocks noChangeAspect="1"/>
          </p:cNvPicPr>
          <p:nvPr userDrawn="1"/>
        </p:nvPicPr>
        <p:blipFill>
          <a:blip r:embed="rId4"/>
          <a:stretch>
            <a:fillRect/>
          </a:stretch>
        </p:blipFill>
        <p:spPr>
          <a:xfrm>
            <a:off x="0" y="8575"/>
            <a:ext cx="12192000" cy="6840849"/>
          </a:xfrm>
          <a:prstGeom prst="rect">
            <a:avLst/>
          </a:prstGeom>
        </p:spPr>
      </p:pic>
      <p:sp>
        <p:nvSpPr>
          <p:cNvPr id="3" name="Symbol zastępczy tytułu 1">
            <a:extLst>
              <a:ext uri="{FF2B5EF4-FFF2-40B4-BE49-F238E27FC236}">
                <a16:creationId xmlns:a16="http://schemas.microsoft.com/office/drawing/2014/main" id="{75E4D903-6446-8B1B-8DCF-2CDBAF9E67B2}"/>
              </a:ext>
            </a:extLst>
          </p:cNvPr>
          <p:cNvSpPr txBox="1">
            <a:spLocks noGrp="1"/>
          </p:cNvSpPr>
          <p:nvPr>
            <p:ph type="title"/>
          </p:nvPr>
        </p:nvSpPr>
        <p:spPr>
          <a:xfrm>
            <a:off x="838203" y="2498726"/>
            <a:ext cx="10515600" cy="1325559"/>
          </a:xfrm>
          <a:prstGeom prst="rect">
            <a:avLst/>
          </a:prstGeom>
          <a:noFill/>
          <a:ln>
            <a:noFill/>
          </a:ln>
        </p:spPr>
        <p:txBody>
          <a:bodyPr vert="horz" wrap="square" lIns="91440" tIns="45720" rIns="91440" bIns="45720" anchor="ctr" anchorCtr="0" compatLnSpc="1">
            <a:normAutofit/>
          </a:bodyPr>
          <a:lstStyle/>
          <a:p>
            <a:pPr lvl="0"/>
            <a:r>
              <a:rPr lang="pl-PL" dirty="0"/>
              <a:t>Kliknij, aby edytować styl</a:t>
            </a:r>
          </a:p>
        </p:txBody>
      </p:sp>
      <p:pic>
        <p:nvPicPr>
          <p:cNvPr id="6" name="Obraz 5" descr="Logotypy: Fundusze Europejskie na Rozwój Cyfrowy, Centrum Projektów Polska Cyfrowa, Unia Europejska Europejski Fundusz Społeczny">
            <a:extLst>
              <a:ext uri="{FF2B5EF4-FFF2-40B4-BE49-F238E27FC236}">
                <a16:creationId xmlns:a16="http://schemas.microsoft.com/office/drawing/2014/main" id="{CA1D6CDF-2F1E-1103-816F-711EFA85E5E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572037" y="5970995"/>
            <a:ext cx="5047926" cy="841321"/>
          </a:xfrm>
          <a:prstGeom prst="rect">
            <a:avLst/>
          </a:prstGeom>
        </p:spPr>
      </p:pic>
    </p:spTree>
    <p:extLst>
      <p:ext uri="{BB962C8B-B14F-4D97-AF65-F5344CB8AC3E}">
        <p14:creationId xmlns:p14="http://schemas.microsoft.com/office/powerpoint/2010/main" val="2439572582"/>
      </p:ext>
    </p:extLst>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marL="0" marR="0" lvl="0" indent="0" algn="l" defTabSz="914400" rtl="0" fontAlgn="auto" hangingPunct="1">
        <a:lnSpc>
          <a:spcPct val="90000"/>
        </a:lnSpc>
        <a:spcBef>
          <a:spcPts val="0"/>
        </a:spcBef>
        <a:spcAft>
          <a:spcPts val="0"/>
        </a:spcAft>
        <a:buNone/>
        <a:tabLst/>
        <a:defRPr lang="pl-PL" sz="4400" b="0" i="0" u="none" strike="noStrike" kern="1200" cap="none" spc="0" baseline="0">
          <a:solidFill>
            <a:srgbClr val="FFFFFF"/>
          </a:solidFill>
          <a:uFillTx/>
          <a:latin typeface="Calibri Light"/>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 name="Obraz 7">
            <a:extLst>
              <a:ext uri="{FF2B5EF4-FFF2-40B4-BE49-F238E27FC236}">
                <a16:creationId xmlns:a16="http://schemas.microsoft.com/office/drawing/2014/main" id="{5E95FABE-4BBA-56D0-4B2C-CDB26EFD0B85}"/>
              </a:ext>
            </a:extLst>
          </p:cNvPr>
          <p:cNvPicPr>
            <a:picLocks noChangeAspect="1"/>
          </p:cNvPicPr>
          <p:nvPr/>
        </p:nvPicPr>
        <p:blipFill>
          <a:blip r:embed="rId4"/>
          <a:stretch>
            <a:fillRect/>
          </a:stretch>
        </p:blipFill>
        <p:spPr>
          <a:xfrm>
            <a:off x="0" y="0"/>
            <a:ext cx="12191996" cy="1185675"/>
          </a:xfrm>
          <a:prstGeom prst="rect">
            <a:avLst/>
          </a:prstGeom>
          <a:noFill/>
          <a:ln cap="flat">
            <a:noFill/>
          </a:ln>
        </p:spPr>
      </p:pic>
      <p:sp>
        <p:nvSpPr>
          <p:cNvPr id="6" name="Symbol zastępczy tytułu 5">
            <a:extLst>
              <a:ext uri="{FF2B5EF4-FFF2-40B4-BE49-F238E27FC236}">
                <a16:creationId xmlns:a16="http://schemas.microsoft.com/office/drawing/2014/main" id="{03D5F53E-EED4-0485-C749-4056ECD44D0C}"/>
              </a:ext>
            </a:extLst>
          </p:cNvPr>
          <p:cNvSpPr>
            <a:spLocks noGrp="1"/>
          </p:cNvSpPr>
          <p:nvPr>
            <p:ph type="title"/>
          </p:nvPr>
        </p:nvSpPr>
        <p:spPr>
          <a:xfrm>
            <a:off x="838200" y="2742562"/>
            <a:ext cx="10515600" cy="1325563"/>
          </a:xfrm>
          <a:prstGeom prst="rect">
            <a:avLst/>
          </a:prstGeom>
        </p:spPr>
        <p:txBody>
          <a:bodyPr vert="horz" lIns="91440" tIns="45720" rIns="91440" bIns="45720" rtlCol="0" anchor="ctr">
            <a:normAutofit/>
          </a:bodyPr>
          <a:lstStyle/>
          <a:p>
            <a:r>
              <a:rPr lang="pl-PL"/>
              <a:t>Kliknij, aby edytować styl</a:t>
            </a:r>
          </a:p>
        </p:txBody>
      </p:sp>
      <p:pic>
        <p:nvPicPr>
          <p:cNvPr id="4" name="Obraz 3" descr="Logotypy: Fundusze Europejskie na Rozwój Cyfrowy, Rzeczpospolita Polska, Centrum Projektów Polska Cyfrowa, Unia Europejska Europejski Fundusz Społeczny">
            <a:extLst>
              <a:ext uri="{FF2B5EF4-FFF2-40B4-BE49-F238E27FC236}">
                <a16:creationId xmlns:a16="http://schemas.microsoft.com/office/drawing/2014/main" id="{1595E30D-11B7-F86B-CC79-016AF1394F1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996184" y="6167628"/>
            <a:ext cx="6199632" cy="667512"/>
          </a:xfrm>
          <a:prstGeom prst="rect">
            <a:avLst/>
          </a:prstGeom>
        </p:spPr>
      </p:pic>
    </p:spTree>
    <p:extLst>
      <p:ext uri="{BB962C8B-B14F-4D97-AF65-F5344CB8AC3E}">
        <p14:creationId xmlns:p14="http://schemas.microsoft.com/office/powerpoint/2010/main" val="2187325786"/>
      </p:ext>
    </p:extLst>
  </p:cSld>
  <p:clrMap bg1="lt1" tx1="dk1" bg2="lt2" tx2="dk2" accent1="accent1" accent2="accent2" accent3="accent3" accent4="accent4" accent5="accent5" accent6="accent6" hlink="hlink" folHlink="folHlink"/>
  <p:sldLayoutIdLst>
    <p:sldLayoutId id="2147483669" r:id="rId1"/>
    <p:sldLayoutId id="2147483667" r:id="rId2"/>
  </p:sldLayoutIdLst>
  <p:txStyles>
    <p:titleStyle>
      <a:lvl1pPr marL="0" marR="0" lvl="0" indent="0" algn="l" defTabSz="914400" rtl="0" fontAlgn="auto" hangingPunct="1">
        <a:lnSpc>
          <a:spcPct val="90000"/>
        </a:lnSpc>
        <a:spcBef>
          <a:spcPts val="0"/>
        </a:spcBef>
        <a:spcAft>
          <a:spcPts val="0"/>
        </a:spcAft>
        <a:buNone/>
        <a:tabLst/>
        <a:defRPr lang="pl-PL" sz="4400" b="1" i="0" u="none" strike="noStrike" kern="1200" cap="none" spc="0" baseline="0">
          <a:solidFill>
            <a:schemeClr val="tx1"/>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pl-PL"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pl-PL"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pl-PL"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pl-PL"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pl-PL"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C6C998C-6397-2517-60F0-6E865C728BF2}"/>
              </a:ext>
            </a:extLst>
          </p:cNvPr>
          <p:cNvSpPr>
            <a:spLocks noGrp="1"/>
          </p:cNvSpPr>
          <p:nvPr>
            <p:ph type="ctrTitle"/>
          </p:nvPr>
        </p:nvSpPr>
        <p:spPr>
          <a:xfrm>
            <a:off x="0" y="1467193"/>
            <a:ext cx="12192000" cy="1655758"/>
          </a:xfrm>
        </p:spPr>
        <p:txBody>
          <a:bodyPr>
            <a:noAutofit/>
          </a:bodyPr>
          <a:lstStyle/>
          <a:p>
            <a:pPr algn="l">
              <a:lnSpc>
                <a:spcPct val="114000"/>
              </a:lnSpc>
            </a:pPr>
            <a:r>
              <a:rPr lang="pl-PL" sz="3200" b="1" dirty="0">
                <a:latin typeface="+mn-lt"/>
              </a:rPr>
              <a:t>Kryteria dla działania 2.1 Wysoka jakość i dostępność e-usług publicznych w programie Fundusze Europejskie na Rozwój Cyfrowy 2021-2027 (FERC) - konkurencyjny sposób wyboru projektów</a:t>
            </a:r>
            <a:endParaRPr lang="pl-PL" sz="3200" b="1" dirty="0">
              <a:latin typeface="+mn-lt"/>
              <a:ea typeface="Open Sans" panose="020B0606030504020204" pitchFamily="34" charset="0"/>
              <a:cs typeface="Open Sans" panose="020B0606030504020204" pitchFamily="34" charset="0"/>
            </a:endParaRPr>
          </a:p>
        </p:txBody>
      </p:sp>
      <p:sp>
        <p:nvSpPr>
          <p:cNvPr id="3" name="Podtytuł 2">
            <a:extLst>
              <a:ext uri="{FF2B5EF4-FFF2-40B4-BE49-F238E27FC236}">
                <a16:creationId xmlns:a16="http://schemas.microsoft.com/office/drawing/2014/main" id="{613B2E07-D0FA-211F-48F0-498F23E0BEDC}"/>
              </a:ext>
            </a:extLst>
          </p:cNvPr>
          <p:cNvSpPr>
            <a:spLocks noGrp="1"/>
          </p:cNvSpPr>
          <p:nvPr>
            <p:ph type="subTitle" idx="1"/>
          </p:nvPr>
        </p:nvSpPr>
        <p:spPr>
          <a:xfrm>
            <a:off x="4924749" y="3769282"/>
            <a:ext cx="9144000" cy="1655758"/>
          </a:xfrm>
        </p:spPr>
        <p:txBody>
          <a:bodyPr/>
          <a:lstStyle/>
          <a:p>
            <a:pPr algn="l">
              <a:lnSpc>
                <a:spcPct val="114000"/>
              </a:lnSpc>
              <a:spcBef>
                <a:spcPts val="0"/>
              </a:spcBef>
            </a:pPr>
            <a:r>
              <a:rPr lang="pl-PL" b="1" dirty="0"/>
              <a:t>Patrycja </a:t>
            </a:r>
            <a:r>
              <a:rPr lang="pl-PL" b="1" dirty="0" err="1"/>
              <a:t>Choderska</a:t>
            </a:r>
            <a:br>
              <a:rPr lang="pl-PL" dirty="0"/>
            </a:br>
            <a:r>
              <a:rPr lang="pl-PL" dirty="0"/>
              <a:t>Dyrektor </a:t>
            </a:r>
          </a:p>
          <a:p>
            <a:pPr algn="l">
              <a:lnSpc>
                <a:spcPct val="114000"/>
              </a:lnSpc>
              <a:spcBef>
                <a:spcPts val="0"/>
              </a:spcBef>
            </a:pPr>
            <a:r>
              <a:rPr lang="pl-PL" dirty="0"/>
              <a:t>Departament Naboru Projektów</a:t>
            </a:r>
          </a:p>
          <a:p>
            <a:pPr algn="l">
              <a:lnSpc>
                <a:spcPct val="114000"/>
              </a:lnSpc>
              <a:spcBef>
                <a:spcPts val="0"/>
              </a:spcBef>
            </a:pPr>
            <a:r>
              <a:rPr lang="pl-PL" dirty="0"/>
              <a:t>Centrum Projektów Polska Cyfrowa</a:t>
            </a:r>
          </a:p>
          <a:p>
            <a:pPr>
              <a:lnSpc>
                <a:spcPct val="114000"/>
              </a:lnSpc>
              <a:spcBef>
                <a:spcPts val="0"/>
              </a:spcBef>
            </a:pPr>
            <a:endParaRPr lang="pl-PL" dirty="0"/>
          </a:p>
        </p:txBody>
      </p:sp>
    </p:spTree>
    <p:extLst>
      <p:ext uri="{BB962C8B-B14F-4D97-AF65-F5344CB8AC3E}">
        <p14:creationId xmlns:p14="http://schemas.microsoft.com/office/powerpoint/2010/main" val="741868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8C29CE89-ACE4-6515-5C8C-594F45802B49}"/>
              </a:ext>
            </a:extLst>
          </p:cNvPr>
          <p:cNvSpPr>
            <a:spLocks noGrp="1"/>
          </p:cNvSpPr>
          <p:nvPr>
            <p:ph idx="4294967295"/>
          </p:nvPr>
        </p:nvSpPr>
        <p:spPr>
          <a:xfrm>
            <a:off x="474216" y="1399032"/>
            <a:ext cx="10879587" cy="4111097"/>
          </a:xfrm>
          <a:prstGeom prst="rect">
            <a:avLst/>
          </a:prstGeom>
        </p:spPr>
        <p:txBody>
          <a:bodyPr/>
          <a:lstStyle/>
          <a:p>
            <a:pPr marL="0" indent="0">
              <a:buNone/>
            </a:pPr>
            <a:r>
              <a:rPr lang="pl-PL" sz="1800" b="1" dirty="0">
                <a:effectLst/>
                <a:latin typeface="Calibri" panose="020F0502020204030204" pitchFamily="34" charset="0"/>
                <a:ea typeface="Calibri" panose="020F0502020204030204" pitchFamily="34" charset="0"/>
                <a:cs typeface="Calibri" panose="020F0502020204030204" pitchFamily="34" charset="0"/>
              </a:rPr>
              <a:t>11.  Zgodność projektu z Kartą Praw Podstawowych Unii Europejskiej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weryfikowana jest zgodność projektu z Kartą Praw Podstawowych Unii Europejskiej w zakresie odnoszącym się do sposobu realizacji i zakresu projektu.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pl-PL" sz="1800" b="1" dirty="0">
                <a:effectLst/>
                <a:latin typeface="Calibri" panose="020F0502020204030204" pitchFamily="34" charset="0"/>
                <a:ea typeface="Calibri" panose="020F0502020204030204" pitchFamily="34" charset="0"/>
                <a:cs typeface="Calibri" panose="020F0502020204030204" pitchFamily="34" charset="0"/>
              </a:rPr>
              <a:t>12.  Zgodność projektu z Konwencją o Prawach Osób Niepełnosprawnych</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weryfikowana jest zgodność projektu z Konwencją o Prawach Osób Niepełnosprawnych w zakresie odnoszącym się do sposobu realizacji i zakresu projektu.</a:t>
            </a:r>
            <a:endParaRPr lang="pl-PL" sz="1800" b="1" dirty="0">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dirty="0">
                <a:effectLst/>
                <a:latin typeface="Calibri" panose="020F0502020204030204" pitchFamily="34" charset="0"/>
                <a:ea typeface="Calibri" panose="020F0502020204030204" pitchFamily="34" charset="0"/>
              </a:rPr>
              <a:t>Zgodność projektu z ww. dokumentami, należy rozumieć jako brak sprzeczności pomiędzy zapisami wniosku o dofinansowanie a wymogami tego dokumentu lub stwierdzenie, że te wymagania są neutralne wobec zakresu i zawartości projektu.</a:t>
            </a:r>
            <a:endParaRPr lang="pl-PL" sz="1800" dirty="0"/>
          </a:p>
          <a:p>
            <a:pPr marL="446088" indent="0">
              <a:lnSpc>
                <a:spcPct val="114000"/>
              </a:lnSpc>
              <a:spcBef>
                <a:spcPts val="300"/>
              </a:spcBef>
              <a:spcAft>
                <a:spcPts val="300"/>
              </a:spcAft>
              <a:buNone/>
            </a:pPr>
            <a:endParaRPr lang="pl-PL" sz="1800" dirty="0"/>
          </a:p>
          <a:p>
            <a:endParaRPr lang="pl-PL" sz="2000" dirty="0"/>
          </a:p>
        </p:txBody>
      </p:sp>
      <p:sp>
        <p:nvSpPr>
          <p:cNvPr id="3" name="Tytuł 2">
            <a:extLst>
              <a:ext uri="{FF2B5EF4-FFF2-40B4-BE49-F238E27FC236}">
                <a16:creationId xmlns:a16="http://schemas.microsoft.com/office/drawing/2014/main" id="{41D75CA5-E9A3-8D34-FC1D-7FCBAF63DA29}"/>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2658293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5B9D00FD-BD10-A220-D8CF-80BFF49B3787}"/>
              </a:ext>
            </a:extLst>
          </p:cNvPr>
          <p:cNvSpPr>
            <a:spLocks noGrp="1"/>
          </p:cNvSpPr>
          <p:nvPr>
            <p:ph idx="4294967295"/>
          </p:nvPr>
        </p:nvSpPr>
        <p:spPr>
          <a:xfrm>
            <a:off x="474216" y="1399032"/>
            <a:ext cx="10879587" cy="4675197"/>
          </a:xfrm>
          <a:prstGeom prst="rect">
            <a:avLst/>
          </a:prstGeom>
        </p:spPr>
        <p:txBody>
          <a:bodyPr/>
          <a:lstStyle/>
          <a:p>
            <a:pPr marL="0" indent="0">
              <a:lnSpc>
                <a:spcPct val="114000"/>
              </a:lnSpc>
              <a:spcBef>
                <a:spcPts val="300"/>
              </a:spcBef>
              <a:spcAft>
                <a:spcPts val="300"/>
              </a:spcAft>
              <a:buNone/>
            </a:pPr>
            <a:r>
              <a:rPr lang="pl-PL" sz="1800" b="1" dirty="0">
                <a:effectLst/>
                <a:latin typeface="Calibri" panose="020F0502020204030204" pitchFamily="34" charset="0"/>
                <a:ea typeface="Calibri" panose="020F0502020204030204" pitchFamily="34" charset="0"/>
              </a:rPr>
              <a:t>13.  Zgodność</a:t>
            </a:r>
            <a:r>
              <a:rPr lang="pl-PL" sz="1800" b="1" spc="200" dirty="0">
                <a:effectLst/>
                <a:latin typeface="Calibri" panose="020F0502020204030204" pitchFamily="34" charset="0"/>
                <a:ea typeface="Calibri" panose="020F0502020204030204" pitchFamily="34" charset="0"/>
              </a:rPr>
              <a:t> </a:t>
            </a:r>
            <a:r>
              <a:rPr lang="pl-PL" sz="1800" b="1" dirty="0">
                <a:effectLst/>
                <a:latin typeface="Calibri" panose="020F0502020204030204" pitchFamily="34" charset="0"/>
                <a:ea typeface="Calibri" panose="020F0502020204030204" pitchFamily="34" charset="0"/>
              </a:rPr>
              <a:t>z</a:t>
            </a:r>
            <a:r>
              <a:rPr lang="pl-PL" sz="1800" b="1" spc="200" dirty="0">
                <a:effectLst/>
                <a:latin typeface="Calibri" panose="020F0502020204030204" pitchFamily="34" charset="0"/>
                <a:ea typeface="Calibri" panose="020F0502020204030204" pitchFamily="34" charset="0"/>
              </a:rPr>
              <a:t> </a:t>
            </a:r>
            <a:r>
              <a:rPr lang="pl-PL" sz="1800" b="1" dirty="0">
                <a:effectLst/>
                <a:latin typeface="Calibri" panose="020F0502020204030204" pitchFamily="34" charset="0"/>
                <a:ea typeface="Calibri" panose="020F0502020204030204" pitchFamily="34" charset="0"/>
              </a:rPr>
              <a:t>zasadą </a:t>
            </a:r>
            <a:r>
              <a:rPr lang="pl-PL" sz="1800" b="1" spc="-10" dirty="0">
                <a:effectLst/>
                <a:latin typeface="Calibri" panose="020F0502020204030204" pitchFamily="34" charset="0"/>
                <a:ea typeface="Calibri" panose="020F0502020204030204" pitchFamily="34" charset="0"/>
              </a:rPr>
              <a:t>zrównoważonego rozwoju, w tym zasadą ‘nie czyń poważnej szkody ’ </a:t>
            </a:r>
          </a:p>
          <a:p>
            <a:pPr marL="446088" indent="0">
              <a:lnSpc>
                <a:spcPct val="114000"/>
              </a:lnSpc>
              <a:spcBef>
                <a:spcPts val="300"/>
              </a:spcBef>
              <a:spcAft>
                <a:spcPts val="300"/>
              </a:spcAft>
              <a:buNone/>
            </a:pPr>
            <a:r>
              <a:rPr lang="pl-PL"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ramach kryterium weryfikowane jest czy projekt spełnia zasadę zrównoważonego rozwoju, o której mowa w art. 9 ust. 4 rozporządzenia nr 2021/1060. Wnioskodawca wykazał, że projekt jest zgodny z celami zrównoważonego rozwoju Organizacji Narodów Zjednoczonych (ONZ), porozumienia paryskiego oraz zasadą „nie czyń poważnych szkód” (dalej: DNSH). </a:t>
            </a:r>
            <a:endParaRPr lang="pl-PL" sz="1800"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ramach prezentacji spełnienia przez projekt celów zrównoważonego rozwoju ONZ należy odnieść się do tych celów, które dotyczą danego rodzaju projektów.</a:t>
            </a:r>
            <a:endParaRPr lang="pl-PL" sz="1800"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odniesieniu do porozumienia paryskiego należy przedstawić w jaki sposób projekt wspiera działania respektujące standardy i priorytety klimatyczne UE.</a:t>
            </a:r>
            <a:endParaRPr lang="pl-PL" sz="1800"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r>
              <a:rPr lang="pl-PL" sz="1800" dirty="0">
                <a:effectLst/>
                <a:latin typeface="Calibri" panose="020F0502020204030204" pitchFamily="34" charset="0"/>
                <a:ea typeface="Calibri" panose="020F0502020204030204" pitchFamily="34" charset="0"/>
              </a:rPr>
              <a:t>W ramach potwierdzenia spełnienia zasady DNSH Wnioskodawca powinien potwierdzić, że projekt wpisuje się w działania opisane w II priorytecie FERC, dla których w programie wskazano, że zasada DNSH jest spełniona.</a:t>
            </a:r>
            <a:r>
              <a:rPr lang="pl-PL" sz="1800" dirty="0">
                <a:effectLst/>
              </a:rPr>
              <a:t> </a:t>
            </a:r>
            <a:endParaRPr lang="pl-PL" sz="1800" b="1" dirty="0"/>
          </a:p>
        </p:txBody>
      </p:sp>
      <p:sp>
        <p:nvSpPr>
          <p:cNvPr id="3" name="Tytuł 2">
            <a:extLst>
              <a:ext uri="{FF2B5EF4-FFF2-40B4-BE49-F238E27FC236}">
                <a16:creationId xmlns:a16="http://schemas.microsoft.com/office/drawing/2014/main" id="{47A73F84-D467-CFDF-ECEA-FB7D66459BD7}"/>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3206352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6BBA15B-E274-778D-E771-37D922C23E59}"/>
              </a:ext>
            </a:extLst>
          </p:cNvPr>
          <p:cNvSpPr>
            <a:spLocks noGrp="1"/>
          </p:cNvSpPr>
          <p:nvPr>
            <p:ph idx="4294967295"/>
          </p:nvPr>
        </p:nvSpPr>
        <p:spPr>
          <a:xfrm>
            <a:off x="474216" y="1399032"/>
            <a:ext cx="10879587" cy="4111097"/>
          </a:xfrm>
          <a:prstGeom prst="rect">
            <a:avLst/>
          </a:prstGeom>
        </p:spPr>
        <p:txBody>
          <a:bodyPr/>
          <a:lstStyle/>
          <a:p>
            <a:pPr marL="457200" indent="-457200">
              <a:buFont typeface="+mj-lt"/>
              <a:buAutoNum type="arabicPeriod"/>
            </a:pPr>
            <a:r>
              <a:rPr lang="pl-PL" sz="1800" b="1" dirty="0">
                <a:latin typeface="Calibri" panose="020F0502020204030204" pitchFamily="34" charset="0"/>
              </a:rPr>
              <a:t>Zgodność</a:t>
            </a:r>
            <a:r>
              <a:rPr lang="pl-PL" sz="1800" b="1" dirty="0">
                <a:effectLst/>
                <a:latin typeface="Calibri" panose="020F0502020204030204" pitchFamily="34" charset="0"/>
                <a:ea typeface="Calibri" panose="020F0502020204030204" pitchFamily="34" charset="0"/>
              </a:rPr>
              <a:t> projektu z Opisem Założeń Projektu Informatycznego pozytywnie zaopiniowanym przez KRMC </a:t>
            </a:r>
          </a:p>
          <a:p>
            <a:pPr marL="446088" indent="0">
              <a:lnSpc>
                <a:spcPct val="114000"/>
              </a:lnSpc>
              <a:spcBef>
                <a:spcPts val="300"/>
              </a:spcBef>
              <a:spcAft>
                <a:spcPts val="300"/>
              </a:spcAft>
              <a:buNone/>
            </a:pPr>
            <a:r>
              <a:rPr lang="pl-PL" sz="1800" dirty="0"/>
              <a:t>W ramach kryterium weryfikowane jest czy zakres projektu jest zgodny z Opisem Założeń Projektu Informatycznego przedstawionym do oceny na poziomie KRMC w następujących aspektach, tj.: </a:t>
            </a:r>
          </a:p>
          <a:p>
            <a:pPr marL="914400" lvl="2" indent="0">
              <a:lnSpc>
                <a:spcPct val="114000"/>
              </a:lnSpc>
              <a:spcBef>
                <a:spcPts val="300"/>
              </a:spcBef>
              <a:spcAft>
                <a:spcPts val="300"/>
              </a:spcAft>
              <a:buNone/>
            </a:pPr>
            <a:r>
              <a:rPr lang="pl-PL" sz="1800" dirty="0"/>
              <a:t>a) nie dokonano zmian w koncepcji realizacji projektu zatwierdzonego przez KRMC; </a:t>
            </a:r>
          </a:p>
          <a:p>
            <a:pPr marL="914400" lvl="2" indent="0">
              <a:lnSpc>
                <a:spcPct val="114000"/>
              </a:lnSpc>
              <a:spcBef>
                <a:spcPts val="300"/>
              </a:spcBef>
              <a:spcAft>
                <a:spcPts val="300"/>
              </a:spcAft>
              <a:buNone/>
            </a:pPr>
            <a:r>
              <a:rPr lang="pl-PL" sz="1800" dirty="0"/>
              <a:t>b) wartość projektu wskazana we wniosku o dofinansowanie z FERC jest w przybliżeniu  zgodna z tą zaakceptowaną przez KRMC (do 15%). </a:t>
            </a:r>
          </a:p>
          <a:p>
            <a:pPr marL="446088" lvl="2" indent="0">
              <a:lnSpc>
                <a:spcPct val="114000"/>
              </a:lnSpc>
              <a:spcBef>
                <a:spcPts val="300"/>
              </a:spcBef>
              <a:spcAft>
                <a:spcPts val="300"/>
              </a:spcAft>
              <a:buNone/>
            </a:pPr>
            <a:r>
              <a:rPr lang="pl-PL" sz="1800" dirty="0">
                <a:latin typeface="Calibri" panose="020F0502020204030204" pitchFamily="34" charset="0"/>
                <a:ea typeface="Calibri" panose="020F0502020204030204" pitchFamily="34" charset="0"/>
                <a:cs typeface="Calibri" panose="020F0502020204030204" pitchFamily="34" charset="0"/>
              </a:rPr>
              <a:t>Z</a:t>
            </a:r>
            <a:r>
              <a:rPr lang="pl-PL" sz="1800" b="0" dirty="0">
                <a:effectLst/>
                <a:latin typeface="Calibri" panose="020F0502020204030204" pitchFamily="34" charset="0"/>
                <a:ea typeface="Calibri" panose="020F0502020204030204" pitchFamily="34" charset="0"/>
                <a:cs typeface="Calibri" panose="020F0502020204030204" pitchFamily="34" charset="0"/>
              </a:rPr>
              <a:t>miany dotyczące sposobu wdrażania projektu w stosunku do określonych w opisie projektu informatycznego są dopuszczalne pod warunkiem utrzymania zaplanowanych efektów projektu w niezmienionej formie (dotyczy zarówno ilości, jak i jakości produktów), m.in. w zakresie zmian w harmonogramie, podmiotów uczestniczących w projekcie, zaleceń KRMC</a:t>
            </a:r>
            <a:r>
              <a:rPr lang="pl-PL" sz="1800" dirty="0">
                <a:latin typeface="Calibri" panose="020F0502020204030204" pitchFamily="34" charset="0"/>
                <a:ea typeface="Calibri" panose="020F0502020204030204" pitchFamily="34" charset="0"/>
                <a:cs typeface="Calibri" panose="020F0502020204030204" pitchFamily="34" charset="0"/>
              </a:rPr>
              <a:t>, zmian wynikających z zaleceń KRMC (opinia warunkowa).</a:t>
            </a: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446088" lvl="2" indent="0">
              <a:lnSpc>
                <a:spcPct val="114000"/>
              </a:lnSpc>
              <a:spcBef>
                <a:spcPts val="300"/>
              </a:spcBef>
              <a:spcAft>
                <a:spcPts val="300"/>
              </a:spcAft>
              <a:buNone/>
            </a:pPr>
            <a:r>
              <a:rPr lang="pl-PL" sz="1800" b="0">
                <a:effectLst/>
                <a:latin typeface="Calibri" panose="020F0502020204030204" pitchFamily="34" charset="0"/>
                <a:ea typeface="Calibri" panose="020F0502020204030204" pitchFamily="34" charset="0"/>
                <a:cs typeface="Calibri" panose="020F0502020204030204" pitchFamily="34" charset="0"/>
              </a:rPr>
              <a:t>W zakresie poziomu osiągnięcia zaplanowanych wskaźników</a:t>
            </a:r>
            <a:r>
              <a:rPr lang="pl-PL" sz="1800" b="0">
                <a:effectLst/>
                <a:latin typeface="Calibri" panose="020F0502020204030204" pitchFamily="34" charset="0"/>
                <a:ea typeface="Calibri" panose="020F0502020204030204" pitchFamily="34" charset="0"/>
                <a:cs typeface="Arial" panose="020B0604020202020204" pitchFamily="34" charset="0"/>
              </a:rPr>
              <a:t> rozbieżność może wynosić do 15%.</a:t>
            </a:r>
            <a:endParaRPr lang="pl-PL" sz="1800" b="1">
              <a:effectLst/>
              <a:latin typeface="Calibri" panose="020F0502020204030204" pitchFamily="34" charset="0"/>
              <a:ea typeface="Calibri" panose="020F0502020204030204" pitchFamily="34" charset="0"/>
              <a:cs typeface="Arial" panose="020B0604020202020204" pitchFamily="34" charset="0"/>
            </a:endParaRPr>
          </a:p>
          <a:p>
            <a:pPr marL="914400" lvl="2" indent="0">
              <a:buNone/>
            </a:pPr>
            <a:endParaRPr lang="pl-PL" dirty="0"/>
          </a:p>
          <a:p>
            <a:pPr marL="0" indent="0">
              <a:buNone/>
            </a:pPr>
            <a:endParaRPr lang="pl-PL" sz="2000" b="1" dirty="0"/>
          </a:p>
        </p:txBody>
      </p:sp>
      <p:sp>
        <p:nvSpPr>
          <p:cNvPr id="3" name="Tytuł 2">
            <a:extLst>
              <a:ext uri="{FF2B5EF4-FFF2-40B4-BE49-F238E27FC236}">
                <a16:creationId xmlns:a16="http://schemas.microsoft.com/office/drawing/2014/main" id="{55C8C911-BEF2-5030-0D17-D780C23B0C35}"/>
              </a:ext>
            </a:extLst>
          </p:cNvPr>
          <p:cNvSpPr>
            <a:spLocks noGrp="1"/>
          </p:cNvSpPr>
          <p:nvPr>
            <p:ph type="title"/>
          </p:nvPr>
        </p:nvSpPr>
        <p:spPr>
          <a:xfrm>
            <a:off x="474215" y="285226"/>
            <a:ext cx="11641585" cy="540401"/>
          </a:xfrm>
        </p:spPr>
        <p:txBody>
          <a:bodyPr>
            <a:no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sz="3200" dirty="0"/>
          </a:p>
        </p:txBody>
      </p:sp>
    </p:spTree>
    <p:extLst>
      <p:ext uri="{BB962C8B-B14F-4D97-AF65-F5344CB8AC3E}">
        <p14:creationId xmlns:p14="http://schemas.microsoft.com/office/powerpoint/2010/main" val="1969730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6BBA15B-E274-778D-E771-37D922C23E59}"/>
              </a:ext>
            </a:extLst>
          </p:cNvPr>
          <p:cNvSpPr>
            <a:spLocks noGrp="1"/>
          </p:cNvSpPr>
          <p:nvPr>
            <p:ph idx="4294967295"/>
          </p:nvPr>
        </p:nvSpPr>
        <p:spPr>
          <a:xfrm>
            <a:off x="474215" y="1290175"/>
            <a:ext cx="10879587" cy="4111097"/>
          </a:xfrm>
          <a:prstGeom prst="rect">
            <a:avLst/>
          </a:prstGeom>
        </p:spPr>
        <p:txBody>
          <a:bodyPr/>
          <a:lstStyle/>
          <a:p>
            <a:pPr marL="457200" indent="-457200">
              <a:lnSpc>
                <a:spcPct val="114000"/>
              </a:lnSpc>
              <a:spcBef>
                <a:spcPts val="300"/>
              </a:spcBef>
              <a:spcAft>
                <a:spcPts val="300"/>
              </a:spcAft>
              <a:buFont typeface="+mj-lt"/>
              <a:buAutoNum type="arabicPeriod" startAt="2"/>
            </a:pPr>
            <a:r>
              <a:rPr lang="pl-PL" sz="1800" b="1" dirty="0">
                <a:effectLst/>
                <a:latin typeface="Calibri" panose="020F0502020204030204" pitchFamily="34" charset="0"/>
                <a:ea typeface="Calibri" panose="020F0502020204030204" pitchFamily="34" charset="0"/>
              </a:rPr>
              <a:t>Zgodność z zasadami udzielania pomocy publicznej (lub pomocy de </a:t>
            </a:r>
            <a:r>
              <a:rPr lang="pl-PL" sz="1800" b="1" dirty="0" err="1">
                <a:effectLst/>
                <a:latin typeface="Calibri" panose="020F0502020204030204" pitchFamily="34" charset="0"/>
                <a:ea typeface="Calibri" panose="020F0502020204030204" pitchFamily="34" charset="0"/>
              </a:rPr>
              <a:t>minimis</a:t>
            </a:r>
            <a:r>
              <a:rPr lang="pl-PL" sz="1800" b="1" dirty="0">
                <a:effectLst/>
                <a:latin typeface="Calibri" panose="020F0502020204030204" pitchFamily="34" charset="0"/>
                <a:ea typeface="Calibri" panose="020F0502020204030204" pitchFamily="34" charset="0"/>
              </a:rPr>
              <a:t>) </a:t>
            </a:r>
          </a:p>
          <a:p>
            <a:pPr marL="446088" indent="0">
              <a:lnSpc>
                <a:spcPct val="114000"/>
              </a:lnSpc>
              <a:spcBef>
                <a:spcPts val="300"/>
              </a:spcBef>
              <a:spcAft>
                <a:spcPts val="300"/>
              </a:spcAft>
              <a:buNone/>
            </a:pPr>
            <a:r>
              <a:rPr lang="pl-PL" sz="1800" b="0" dirty="0">
                <a:effectLst/>
                <a:latin typeface="Calibri" panose="020F0502020204030204" pitchFamily="34" charset="0"/>
                <a:ea typeface="Calibri Light" panose="020F0302020204030204" pitchFamily="34" charset="0"/>
                <a:cs typeface="Calibri" panose="020F0502020204030204" pitchFamily="34" charset="0"/>
              </a:rPr>
              <a:t>W przypadku zidentyfikowania wystąpienia pomocy publicznej i niewskazania jednej z podstaw udzielenia wsparcia, kryterium zostanie negatywnie ocenione.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446088" indent="0">
              <a:lnSpc>
                <a:spcPct val="114000"/>
              </a:lnSpc>
              <a:spcBef>
                <a:spcPts val="300"/>
              </a:spcBef>
              <a:spcAft>
                <a:spcPts val="300"/>
              </a:spcAft>
              <a:buNone/>
            </a:pPr>
            <a:br>
              <a:rPr lang="pl-PL" sz="1800" b="1" dirty="0">
                <a:effectLst/>
                <a:latin typeface="Calibri" panose="020F0502020204030204" pitchFamily="34" charset="0"/>
                <a:ea typeface="Calibri Light" panose="020F0302020204030204" pitchFamily="34" charset="0"/>
              </a:rPr>
            </a:br>
            <a:r>
              <a:rPr lang="pl-PL" sz="1800" b="1" dirty="0">
                <a:effectLst/>
                <a:latin typeface="Calibri" panose="020F0502020204030204" pitchFamily="34" charset="0"/>
                <a:ea typeface="Calibri Light" panose="020F0302020204030204" pitchFamily="34" charset="0"/>
              </a:rPr>
              <a:t> </a:t>
            </a:r>
            <a:br>
              <a:rPr lang="pl-PL" sz="1800" b="1" dirty="0">
                <a:effectLst/>
                <a:latin typeface="Calibri" panose="020F0502020204030204" pitchFamily="34" charset="0"/>
                <a:ea typeface="Calibri Light" panose="020F0302020204030204" pitchFamily="34" charset="0"/>
              </a:rPr>
            </a:br>
            <a:r>
              <a:rPr lang="pl-PL" sz="1800" b="1" dirty="0">
                <a:effectLst/>
                <a:latin typeface="Calibri" panose="020F0502020204030204" pitchFamily="34" charset="0"/>
                <a:ea typeface="Calibri Light" panose="020F0302020204030204" pitchFamily="34" charset="0"/>
              </a:rPr>
              <a:t>W przypadku, gdy Wnioskodawca dokonując obniżenia dofinansowania popełnił błędy rachunkowe lub inne oczywiste omyłki, ION może na etapie oceny projektu wezwać Wnioskodawcę do poprawy lub uzupełnienia wniosku o dofinansowanie w tym zakresie.</a:t>
            </a:r>
            <a:endParaRPr lang="pl-PL" sz="1800" b="1" dirty="0"/>
          </a:p>
          <a:p>
            <a:pPr marL="457200" lvl="1" indent="0">
              <a:lnSpc>
                <a:spcPct val="114000"/>
              </a:lnSpc>
              <a:spcBef>
                <a:spcPts val="300"/>
              </a:spcBef>
              <a:spcAft>
                <a:spcPts val="3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endParaRPr lang="pl-PL" sz="2000" b="1" dirty="0"/>
          </a:p>
        </p:txBody>
      </p:sp>
      <p:sp>
        <p:nvSpPr>
          <p:cNvPr id="3" name="Tytuł 2">
            <a:extLst>
              <a:ext uri="{FF2B5EF4-FFF2-40B4-BE49-F238E27FC236}">
                <a16:creationId xmlns:a16="http://schemas.microsoft.com/office/drawing/2014/main" id="{55C8C911-BEF2-5030-0D17-D780C23B0C35}"/>
              </a:ext>
            </a:extLst>
          </p:cNvPr>
          <p:cNvSpPr>
            <a:spLocks noGrp="1"/>
          </p:cNvSpPr>
          <p:nvPr>
            <p:ph type="title"/>
          </p:nvPr>
        </p:nvSpPr>
        <p:spPr>
          <a:xfrm>
            <a:off x="474215" y="285226"/>
            <a:ext cx="11641585" cy="540401"/>
          </a:xfrm>
        </p:spPr>
        <p:txBody>
          <a:bodyPr>
            <a:no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sz="3200" dirty="0"/>
          </a:p>
        </p:txBody>
      </p:sp>
    </p:spTree>
    <p:extLst>
      <p:ext uri="{BB962C8B-B14F-4D97-AF65-F5344CB8AC3E}">
        <p14:creationId xmlns:p14="http://schemas.microsoft.com/office/powerpoint/2010/main" val="210169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6BBA15B-E274-778D-E771-37D922C23E59}"/>
              </a:ext>
            </a:extLst>
          </p:cNvPr>
          <p:cNvSpPr>
            <a:spLocks noGrp="1"/>
          </p:cNvSpPr>
          <p:nvPr>
            <p:ph idx="4294967295"/>
          </p:nvPr>
        </p:nvSpPr>
        <p:spPr>
          <a:xfrm>
            <a:off x="474215" y="1290175"/>
            <a:ext cx="10879587" cy="4111097"/>
          </a:xfrm>
          <a:prstGeom prst="rect">
            <a:avLst/>
          </a:prstGeom>
        </p:spPr>
        <p:txBody>
          <a:bodyPr/>
          <a:lstStyle/>
          <a:p>
            <a:pPr marL="342900" indent="-342900">
              <a:lnSpc>
                <a:spcPct val="114000"/>
              </a:lnSpc>
              <a:spcBef>
                <a:spcPts val="300"/>
              </a:spcBef>
              <a:spcAft>
                <a:spcPts val="300"/>
              </a:spcAft>
              <a:buFont typeface="+mj-lt"/>
              <a:buAutoNum type="arabicPeriod" startAt="3"/>
            </a:pPr>
            <a:r>
              <a:rPr lang="pl-PL" sz="1800" b="1" dirty="0">
                <a:effectLst/>
                <a:latin typeface="Calibri" panose="020F0502020204030204" pitchFamily="34" charset="0"/>
                <a:ea typeface="Calibri" panose="020F0502020204030204" pitchFamily="34" charset="0"/>
              </a:rPr>
              <a:t>Prawidłowość wyboru partnerów (jeśli dotyczy) - slajd 1 z 2 </a:t>
            </a:r>
          </a:p>
          <a:p>
            <a:pPr marL="358775" indent="0">
              <a:lnSpc>
                <a:spcPct val="115000"/>
              </a:lnSpc>
              <a:spcAft>
                <a:spcPts val="10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badana jest prawidłowość wyboru Partnerów projektu (jeśli dotyczy).</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8775" indent="0">
              <a:lnSpc>
                <a:spcPct val="115000"/>
              </a:lnSpc>
              <a:spcAft>
                <a:spcPts val="10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Partner / Partnerzy zostali wybrani zgodnie z art. 39 ustawy z dnia 28 kwietnia 2022 r. o zasadach realizacji zadań finansowanych ze środków europejskich w perspektywie finansowej 2021-2027 (</a:t>
            </a:r>
            <a:r>
              <a:rPr lang="pl-PL" sz="1800" b="0" dirty="0" err="1">
                <a:effectLst/>
                <a:latin typeface="Calibri" panose="020F0502020204030204" pitchFamily="34" charset="0"/>
                <a:ea typeface="Calibri" panose="020F0502020204030204" pitchFamily="34" charset="0"/>
                <a:cs typeface="Calibri" panose="020F0502020204030204" pitchFamily="34" charset="0"/>
              </a:rPr>
              <a:t>t.j</a:t>
            </a:r>
            <a:r>
              <a:rPr lang="pl-PL" sz="1800" b="0" dirty="0">
                <a:effectLst/>
                <a:latin typeface="Calibri" panose="020F0502020204030204" pitchFamily="34" charset="0"/>
                <a:ea typeface="Calibri" panose="020F0502020204030204" pitchFamily="34" charset="0"/>
                <a:cs typeface="Calibri" panose="020F0502020204030204" pitchFamily="34" charset="0"/>
              </a:rPr>
              <a:t>. Dz. U. z 2022 r. poz. 1079).</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r>
              <a:rPr lang="pl-PL" sz="1800" dirty="0">
                <a:latin typeface="Calibri" panose="020F0502020204030204" pitchFamily="34" charset="0"/>
                <a:cs typeface="Calibri" panose="020F0502020204030204" pitchFamily="34" charset="0"/>
              </a:rPr>
              <a:t>       Umowa o partnerstwie załącznikiem do wniosku o dofinansowanie. </a:t>
            </a:r>
          </a:p>
        </p:txBody>
      </p:sp>
      <p:sp>
        <p:nvSpPr>
          <p:cNvPr id="3" name="Tytuł 2">
            <a:extLst>
              <a:ext uri="{FF2B5EF4-FFF2-40B4-BE49-F238E27FC236}">
                <a16:creationId xmlns:a16="http://schemas.microsoft.com/office/drawing/2014/main" id="{55C8C911-BEF2-5030-0D17-D780C23B0C35}"/>
              </a:ext>
            </a:extLst>
          </p:cNvPr>
          <p:cNvSpPr>
            <a:spLocks noGrp="1"/>
          </p:cNvSpPr>
          <p:nvPr>
            <p:ph type="title"/>
          </p:nvPr>
        </p:nvSpPr>
        <p:spPr>
          <a:xfrm>
            <a:off x="474215" y="246316"/>
            <a:ext cx="11641585" cy="540401"/>
          </a:xfrm>
        </p:spPr>
        <p:txBody>
          <a:bodyPr>
            <a:no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sz="3200" dirty="0"/>
          </a:p>
        </p:txBody>
      </p:sp>
    </p:spTree>
    <p:extLst>
      <p:ext uri="{BB962C8B-B14F-4D97-AF65-F5344CB8AC3E}">
        <p14:creationId xmlns:p14="http://schemas.microsoft.com/office/powerpoint/2010/main" val="177276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6BBA15B-E274-778D-E771-37D922C23E59}"/>
              </a:ext>
            </a:extLst>
          </p:cNvPr>
          <p:cNvSpPr>
            <a:spLocks noGrp="1"/>
          </p:cNvSpPr>
          <p:nvPr>
            <p:ph idx="4294967295"/>
          </p:nvPr>
        </p:nvSpPr>
        <p:spPr>
          <a:xfrm>
            <a:off x="474215" y="1290175"/>
            <a:ext cx="10879587" cy="4111097"/>
          </a:xfrm>
          <a:prstGeom prst="rect">
            <a:avLst/>
          </a:prstGeom>
        </p:spPr>
        <p:txBody>
          <a:bodyPr/>
          <a:lstStyle/>
          <a:p>
            <a:pPr marL="342900" indent="-342900">
              <a:lnSpc>
                <a:spcPct val="114000"/>
              </a:lnSpc>
              <a:spcBef>
                <a:spcPts val="300"/>
              </a:spcBef>
              <a:spcAft>
                <a:spcPts val="300"/>
              </a:spcAft>
              <a:buFont typeface="+mj-lt"/>
              <a:buAutoNum type="arabicPeriod" startAt="3"/>
            </a:pPr>
            <a:r>
              <a:rPr lang="pl-PL" sz="1800" b="1" dirty="0">
                <a:effectLst/>
                <a:latin typeface="Calibri" panose="020F0502020204030204" pitchFamily="34" charset="0"/>
                <a:ea typeface="Calibri" panose="020F0502020204030204" pitchFamily="34" charset="0"/>
              </a:rPr>
              <a:t>Prawidłowość wyboru partnerów (jeśli dotyczy) – slajd 2 z 2 </a:t>
            </a:r>
          </a:p>
          <a:p>
            <a:pPr marL="3587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przypadku partnerstwa z art. 39 ww. ustawy:</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631825" indent="-273050">
              <a:lnSpc>
                <a:spcPct val="114000"/>
              </a:lnSpc>
              <a:spcBef>
                <a:spcPts val="300"/>
              </a:spcBef>
              <a:spcAft>
                <a:spcPts val="300"/>
              </a:spcAft>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Partner / Partnerzy wnoszą do projektu m.in. zasoby ludzkie, organizacyjne, techniczne lub finansowe na warunkach określonych w porozumieniu albo umowie o partnerstwie zawartej pomiędzy Wnioskodawcą a Partnerem / Partnerami.</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631825" indent="-273050">
              <a:lnSpc>
                <a:spcPct val="114000"/>
              </a:lnSpc>
              <a:spcBef>
                <a:spcPts val="300"/>
              </a:spcBef>
              <a:spcAft>
                <a:spcPts val="300"/>
              </a:spcAft>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Partner / Partnerzy posiadają znamiona Wnioskodawcy, tj. będą w okresie trwałości projektu korzystać z jego efektów w celu realizacji zadań publicznych określonych aktem prawnym/statutem/regulaminem.</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631825" indent="-273050">
              <a:lnSpc>
                <a:spcPct val="114000"/>
              </a:lnSpc>
              <a:spcBef>
                <a:spcPts val="300"/>
              </a:spcBef>
              <a:spcAft>
                <a:spcPts val="300"/>
              </a:spcAft>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Partner / Partnerzy realizują zadania, których z równie dobrym skutkiem dla osiągnięcia celów projektu nie mógłby zrealizować wykonawca wyłoniony zgodnie z prawem zamówień publicznych.</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endParaRPr lang="pl-PL" sz="1800" b="1" dirty="0"/>
          </a:p>
        </p:txBody>
      </p:sp>
      <p:sp>
        <p:nvSpPr>
          <p:cNvPr id="3" name="Tytuł 2">
            <a:extLst>
              <a:ext uri="{FF2B5EF4-FFF2-40B4-BE49-F238E27FC236}">
                <a16:creationId xmlns:a16="http://schemas.microsoft.com/office/drawing/2014/main" id="{55C8C911-BEF2-5030-0D17-D780C23B0C35}"/>
              </a:ext>
            </a:extLst>
          </p:cNvPr>
          <p:cNvSpPr>
            <a:spLocks noGrp="1"/>
          </p:cNvSpPr>
          <p:nvPr>
            <p:ph type="title"/>
          </p:nvPr>
        </p:nvSpPr>
        <p:spPr>
          <a:xfrm>
            <a:off x="474215" y="285226"/>
            <a:ext cx="11641585" cy="540401"/>
          </a:xfrm>
        </p:spPr>
        <p:txBody>
          <a:bodyPr>
            <a:no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sz="3200" dirty="0"/>
          </a:p>
        </p:txBody>
      </p:sp>
    </p:spTree>
    <p:extLst>
      <p:ext uri="{BB962C8B-B14F-4D97-AF65-F5344CB8AC3E}">
        <p14:creationId xmlns:p14="http://schemas.microsoft.com/office/powerpoint/2010/main" val="2914027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6" y="1399032"/>
            <a:ext cx="10879587" cy="4111097"/>
          </a:xfrm>
          <a:prstGeom prst="rect">
            <a:avLst/>
          </a:prstGeom>
        </p:spPr>
        <p:txBody>
          <a:bodyPr/>
          <a:lstStyle/>
          <a:p>
            <a:pPr marL="342900" indent="-342900">
              <a:lnSpc>
                <a:spcPct val="114000"/>
              </a:lnSpc>
              <a:spcBef>
                <a:spcPts val="300"/>
              </a:spcBef>
              <a:spcAft>
                <a:spcPts val="300"/>
              </a:spcAft>
              <a:buFont typeface="+mj-lt"/>
              <a:buAutoNum type="arabicPeriod" startAt="4"/>
            </a:pPr>
            <a:r>
              <a:rPr lang="pl-PL" sz="1800" b="1" dirty="0">
                <a:effectLst/>
                <a:latin typeface="Calibri" panose="020F0502020204030204" pitchFamily="34" charset="0"/>
                <a:ea typeface="Calibri" panose="020F0502020204030204" pitchFamily="34" charset="0"/>
              </a:rPr>
              <a:t>Przygotowanie do realizacji projektu pod względem zgodności z otoczeniem prawnym </a:t>
            </a:r>
          </a:p>
          <a:p>
            <a:pPr marL="358775" indent="0">
              <a:lnSpc>
                <a:spcPct val="115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projekt jest przygotowany do realizacji pod względem zgodności z otoczeniem prawnym. </a:t>
            </a:r>
            <a:endParaRPr lang="pl-PL" sz="1800" dirty="0">
              <a:latin typeface="Calibri" panose="020F0502020204030204" pitchFamily="34" charset="0"/>
              <a:ea typeface="Calibri" panose="020F0502020204030204" pitchFamily="34" charset="0"/>
              <a:cs typeface="Calibri" panose="020F0502020204030204" pitchFamily="34" charset="0"/>
            </a:endParaRPr>
          </a:p>
          <a:p>
            <a:pPr marL="358775" indent="0">
              <a:lnSpc>
                <a:spcPct val="115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Kluczowe aspekty oceny: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892175" lvl="1" indent="-260350" fontAlgn="base">
              <a:lnSpc>
                <a:spcPct val="115000"/>
              </a:lnSpc>
              <a:spcBef>
                <a:spcPts val="300"/>
              </a:spcBef>
              <a:spcAft>
                <a:spcPts val="300"/>
              </a:spcAft>
              <a:buClr>
                <a:srgbClr val="000000"/>
              </a:buClr>
              <a:tabLst>
                <a:tab pos="175260" algn="l"/>
              </a:tabLst>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Wnioskodawca przedstawił analizy potwierdzające, że projekt jest przygotowany do realizacji pod względem zgodności z otoczeniem prawnym, </a:t>
            </a:r>
            <a:endParaRPr lang="pl-PL" sz="1800" b="1" dirty="0">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892175" lvl="1" indent="-260350" fontAlgn="base">
              <a:lnSpc>
                <a:spcPct val="115000"/>
              </a:lnSpc>
              <a:spcBef>
                <a:spcPts val="300"/>
              </a:spcBef>
              <a:spcAft>
                <a:spcPts val="300"/>
              </a:spcAft>
              <a:buClr>
                <a:srgbClr val="000000"/>
              </a:buClr>
              <a:tabLst>
                <a:tab pos="175260" algn="l"/>
              </a:tabLst>
            </a:pPr>
            <a:r>
              <a:rPr lang="pl-PL" sz="1800" dirty="0">
                <a:effectLst/>
                <a:latin typeface="Calibri" panose="020F0502020204030204" pitchFamily="34" charset="0"/>
                <a:ea typeface="Calibri" panose="020F0502020204030204" pitchFamily="34" charset="0"/>
              </a:rPr>
              <a:t>Określono niezbędną ścieżkę legislacyjną dla aktów prawnych w trakcie procedowania i pozwala ona na skuteczne wdrożenie projektu i terminowe uruchomienie jego produktów. </a:t>
            </a:r>
            <a:endParaRPr lang="pl-PL" sz="3200" b="1" dirty="0"/>
          </a:p>
          <a:p>
            <a:pPr marL="358775" indent="0">
              <a:lnSpc>
                <a:spcPct val="114000"/>
              </a:lnSpc>
              <a:spcBef>
                <a:spcPts val="300"/>
              </a:spcBef>
              <a:spcAft>
                <a:spcPts val="3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endParaRPr lang="pl-PL" b="1" dirty="0"/>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2613493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373451"/>
            <a:ext cx="11129956" cy="4111097"/>
          </a:xfrm>
          <a:prstGeom prst="rect">
            <a:avLst/>
          </a:prstGeom>
        </p:spPr>
        <p:txBody>
          <a:bodyPr/>
          <a:lstStyle/>
          <a:p>
            <a:pPr marL="342900" marR="0" lvl="0" indent="-342900" algn="l" defTabSz="914400" rtl="0" eaLnBrk="1" fontAlgn="auto" latinLnBrk="0" hangingPunct="1">
              <a:lnSpc>
                <a:spcPct val="114000"/>
              </a:lnSpc>
              <a:spcBef>
                <a:spcPts val="0"/>
              </a:spcBef>
              <a:buClrTx/>
              <a:buSzPct val="100000"/>
              <a:buFont typeface="+mj-lt"/>
              <a:buAutoNum type="arabicPeriod" startAt="5"/>
              <a:tabLst/>
              <a:defRPr/>
            </a:pPr>
            <a:r>
              <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Komplementarność projektu z innymi projektami realizowanymi na poziomie centralnym i regionalnym</a:t>
            </a:r>
          </a:p>
          <a:p>
            <a:pPr marL="358775" indent="0">
              <a:lnSpc>
                <a:spcPct val="114000"/>
              </a:lnSpc>
              <a:spcBef>
                <a:spcPts val="0"/>
              </a:spcBef>
              <a:buNone/>
            </a:pPr>
            <a:r>
              <a:rPr lang="pl-PL" sz="1800" b="0" dirty="0">
                <a:effectLst/>
                <a:latin typeface="Calibri" panose="020F0502020204030204" pitchFamily="34" charset="0"/>
                <a:ea typeface="Calibri Light" panose="020F0302020204030204" pitchFamily="34" charset="0"/>
                <a:cs typeface="Calibri" panose="020F0502020204030204" pitchFamily="34" charset="0"/>
              </a:rPr>
              <a:t>W ramach kryterium weryfikowane będzie czy: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892175" indent="-358775" fontAlgn="base">
              <a:lnSpc>
                <a:spcPct val="114000"/>
              </a:lnSpc>
              <a:spcBef>
                <a:spcPts val="0"/>
              </a:spcBef>
              <a:buClr>
                <a:srgbClr val="000000"/>
              </a:buClr>
              <a:buFont typeface="+mj-lt"/>
              <a:buAutoNum type="alphaLcParenR"/>
              <a:tabLst>
                <a:tab pos="167640" algn="l"/>
              </a:tabLst>
            </a:pPr>
            <a:r>
              <a:rPr lang="pl-PL" sz="1800" b="0" u="none" strike="noStrike" dirty="0">
                <a:effectLst/>
                <a:uFill>
                  <a:solidFill>
                    <a:srgbClr val="000000"/>
                  </a:solidFill>
                </a:uFill>
                <a:latin typeface="Calibri" panose="020F0502020204030204" pitchFamily="34" charset="0"/>
                <a:ea typeface="Calibri Light" panose="020F0302020204030204" pitchFamily="34" charset="0"/>
                <a:cs typeface="Calibri" panose="020F0502020204030204" pitchFamily="34" charset="0"/>
              </a:rPr>
              <a:t>Z przedstawionych informacji wynika, czy i jakie projekty były realizowane w obszarze, którego dotyczy projekt i wykazano, że składany oceniany projekt w istotny sposób je rozwija, bez powtórzeń zakresu. </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892175" indent="-358775" fontAlgn="base">
              <a:lnSpc>
                <a:spcPct val="114000"/>
              </a:lnSpc>
              <a:spcBef>
                <a:spcPts val="0"/>
              </a:spcBef>
              <a:buClr>
                <a:srgbClr val="000000"/>
              </a:buClr>
              <a:buFont typeface="+mj-lt"/>
              <a:buAutoNum type="alphaLcParenR"/>
              <a:tabLst>
                <a:tab pos="160020" algn="l"/>
              </a:tabLst>
            </a:pPr>
            <a:r>
              <a:rPr lang="pl-PL" sz="1800" b="0" u="none" strike="noStrike" dirty="0">
                <a:effectLst/>
                <a:uFill>
                  <a:solidFill>
                    <a:srgbClr val="000000"/>
                  </a:solidFill>
                </a:uFill>
                <a:latin typeface="Calibri" panose="020F0502020204030204" pitchFamily="34" charset="0"/>
                <a:ea typeface="Calibri Light" panose="020F0302020204030204" pitchFamily="34" charset="0"/>
                <a:cs typeface="Calibri" panose="020F0502020204030204" pitchFamily="34" charset="0"/>
              </a:rPr>
              <a:t>Jeżeli projekt jest kontynuacją inwestycji z okresu 2014-2020 –potwierdzono zakończenie poprzedniego etapu inwestycji.*</a:t>
            </a:r>
            <a:r>
              <a:rPr lang="pl-PL" sz="1800" dirty="0">
                <a:latin typeface="Calibri" panose="020F0502020204030204" pitchFamily="34" charset="0"/>
                <a:ea typeface="Calibri Light" panose="020F0302020204030204" pitchFamily="34" charset="0"/>
              </a:rPr>
              <a:t>(*) nie dotyczy projektów fazowanych</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Arial" panose="020B0604020202020204" pitchFamily="34" charset="0"/>
            </a:endParaRPr>
          </a:p>
          <a:p>
            <a:pPr marL="892175" indent="-358775" fontAlgn="base">
              <a:lnSpc>
                <a:spcPct val="114000"/>
              </a:lnSpc>
              <a:spcBef>
                <a:spcPts val="0"/>
              </a:spcBef>
              <a:buClr>
                <a:srgbClr val="000000"/>
              </a:buClr>
              <a:buFont typeface="+mj-lt"/>
              <a:buAutoNum type="alphaLcParenR"/>
              <a:tabLst>
                <a:tab pos="160020" algn="l"/>
              </a:tabLst>
            </a:pPr>
            <a:r>
              <a:rPr lang="pl-PL" sz="1800" b="0" u="none" strike="noStrike" dirty="0">
                <a:effectLst/>
                <a:uFill>
                  <a:solidFill>
                    <a:srgbClr val="000000"/>
                  </a:solidFill>
                </a:uFill>
                <a:latin typeface="Calibri" panose="020F0502020204030204" pitchFamily="34" charset="0"/>
                <a:ea typeface="Calibri Light" panose="020F0302020204030204" pitchFamily="34" charset="0"/>
                <a:cs typeface="Calibri" panose="020F0502020204030204" pitchFamily="34" charset="0"/>
              </a:rPr>
              <a:t> W projektach z zakresu e-zdrowia opisano w jaki sposób zagwarantowano interoperacyjność planowanych rozwiązań z wcześniej wdrażanymi  przedsięwzięciami, w tym P1, P2 i P4.</a:t>
            </a:r>
          </a:p>
          <a:p>
            <a:pPr marL="892175" indent="-358775" fontAlgn="base">
              <a:lnSpc>
                <a:spcPct val="114000"/>
              </a:lnSpc>
              <a:spcBef>
                <a:spcPts val="0"/>
              </a:spcBef>
              <a:buClr>
                <a:srgbClr val="000000"/>
              </a:buClr>
              <a:buFont typeface="+mj-lt"/>
              <a:buAutoNum type="alphaLcParenR"/>
              <a:tabLst>
                <a:tab pos="160020" algn="l"/>
              </a:tabLst>
            </a:pPr>
            <a:r>
              <a:rPr lang="pl-PL" sz="1800" b="1" u="none" strike="noStrike" dirty="0">
                <a:solidFill>
                  <a:srgbClr val="FF0000"/>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rPr>
              <a:t>Projekt z obszaru e-zdrowia został objęty systemem koordynacji przez Komitet Sterujący ds. spraw koordynacji wsparcia w sektorze zdrowia.</a:t>
            </a:r>
          </a:p>
          <a:p>
            <a:pPr marL="892175" indent="-358775" fontAlgn="base">
              <a:lnSpc>
                <a:spcPct val="114000"/>
              </a:lnSpc>
              <a:spcBef>
                <a:spcPts val="0"/>
              </a:spcBef>
              <a:buClr>
                <a:srgbClr val="000000"/>
              </a:buClr>
              <a:buFont typeface="+mj-lt"/>
              <a:buAutoNum type="alphaLcParenR"/>
              <a:tabLst>
                <a:tab pos="160020" algn="l"/>
              </a:tabLst>
            </a:pPr>
            <a:r>
              <a:rPr lang="pl-PL" sz="1800" b="0" u="none" strike="noStrike" dirty="0">
                <a:effectLst/>
                <a:uFill>
                  <a:solidFill>
                    <a:srgbClr val="000000"/>
                  </a:solidFill>
                </a:uFill>
                <a:latin typeface="Calibri" panose="020F0502020204030204" pitchFamily="34" charset="0"/>
                <a:ea typeface="Calibri Light" panose="020F0302020204030204" pitchFamily="34" charset="0"/>
                <a:cs typeface="Calibri" panose="020F0502020204030204" pitchFamily="34" charset="0"/>
              </a:rPr>
              <a:t>Działania przewidziane w ramach projektu będą komplementarne z projektami realizowanymi w ramach Krajowego Planu Odbudowy i Zwiększenia Odporności.</a:t>
            </a: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  </a:t>
            </a:r>
          </a:p>
          <a:p>
            <a:pPr marL="358775" indent="0">
              <a:lnSpc>
                <a:spcPct val="114000"/>
              </a:lnSpc>
              <a:spcBef>
                <a:spcPts val="200"/>
              </a:spcBef>
              <a:spcAft>
                <a:spcPts val="600"/>
              </a:spcAft>
              <a:buNone/>
              <a:tabLst>
                <a:tab pos="160020" algn="l"/>
              </a:tabLst>
            </a:pPr>
            <a:r>
              <a:rPr lang="pl-PL" sz="1800" b="0" dirty="0">
                <a:effectLst/>
                <a:latin typeface="Calibri" panose="020F0502020204030204" pitchFamily="34" charset="0"/>
                <a:ea typeface="Calibri" panose="020F0502020204030204" pitchFamily="34" charset="0"/>
                <a:cs typeface="Calibri" panose="020F0502020204030204" pitchFamily="34" charset="0"/>
              </a:rPr>
              <a:t>Weryfikacja na etapie oceny wniosku o dofinasowanie będzie odbywać się na podstawie oświadczenia</a:t>
            </a:r>
            <a:r>
              <a:rPr lang="pl-PL" sz="1800" b="0" spc="200" dirty="0">
                <a:effectLst/>
                <a:latin typeface="Calibri" panose="020F0502020204030204" pitchFamily="34" charset="0"/>
                <a:ea typeface="Calibri" panose="020F0502020204030204" pitchFamily="34" charset="0"/>
                <a:cs typeface="Calibri" panose="020F0502020204030204" pitchFamily="34" charset="0"/>
              </a:rPr>
              <a:t> </a:t>
            </a:r>
            <a:r>
              <a:rPr lang="pl-PL" sz="1800" b="0" dirty="0">
                <a:effectLst/>
                <a:latin typeface="Calibri" panose="020F0502020204030204" pitchFamily="34" charset="0"/>
                <a:ea typeface="Calibri" panose="020F0502020204030204" pitchFamily="34" charset="0"/>
                <a:cs typeface="Calibri" panose="020F0502020204030204" pitchFamily="34" charset="0"/>
              </a:rPr>
              <a:t>złożonego przez Wnioskodawcę.</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795713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373451"/>
            <a:ext cx="11129956" cy="4111097"/>
          </a:xfrm>
          <a:prstGeom prst="rect">
            <a:avLst/>
          </a:prstGeom>
        </p:spPr>
        <p:txBody>
          <a:bodyPr/>
          <a:lstStyle/>
          <a:p>
            <a:pPr marL="0" marR="0" lvl="0" indent="0" algn="l" defTabSz="914400" rtl="0" eaLnBrk="1" fontAlgn="auto" latinLnBrk="0" hangingPunct="1">
              <a:lnSpc>
                <a:spcPct val="114000"/>
              </a:lnSpc>
              <a:spcBef>
                <a:spcPts val="0"/>
              </a:spcBef>
              <a:buClrTx/>
              <a:buSzPct val="100000"/>
              <a:buNone/>
              <a:tabLst/>
              <a:defRPr/>
            </a:pPr>
            <a:r>
              <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6. Projekt jest zgodny z założeniami Architektury Informacyjnej Państwa oraz Deklaracji tallińskiej</a:t>
            </a:r>
          </a:p>
          <a:p>
            <a:pPr marL="0" marR="0" lvl="0" indent="0" algn="l" defTabSz="914400" rtl="0" eaLnBrk="1" fontAlgn="auto" latinLnBrk="0" hangingPunct="1">
              <a:lnSpc>
                <a:spcPct val="114000"/>
              </a:lnSpc>
              <a:spcBef>
                <a:spcPts val="0"/>
              </a:spcBef>
              <a:buClrTx/>
              <a:buSzPct val="100000"/>
              <a:buNone/>
              <a:tabLst/>
              <a:defRPr/>
            </a:pPr>
            <a:endParaRPr lang="pl-PL" sz="1800" b="0" dirty="0">
              <a:effectLst/>
              <a:latin typeface="Calibri" panose="020F0502020204030204" pitchFamily="34" charset="0"/>
              <a:ea typeface="Calibri Light" panose="020F0302020204030204" pitchFamily="34" charset="0"/>
              <a:cs typeface="Calibri" panose="020F0502020204030204" pitchFamily="34" charset="0"/>
            </a:endParaRPr>
          </a:p>
          <a:p>
            <a:pPr marL="0" marR="0" lvl="0" indent="0" algn="l" defTabSz="914400" rtl="0" eaLnBrk="1" fontAlgn="auto" latinLnBrk="0" hangingPunct="1">
              <a:lnSpc>
                <a:spcPct val="114000"/>
              </a:lnSpc>
              <a:spcBef>
                <a:spcPts val="0"/>
              </a:spcBef>
              <a:buClrTx/>
              <a:buSzPct val="100000"/>
              <a:buNone/>
              <a:tabLst/>
              <a:defRPr/>
            </a:pPr>
            <a:r>
              <a:rPr lang="pl-PL" sz="1800" b="0" dirty="0">
                <a:effectLst/>
                <a:latin typeface="Calibri" panose="020F0502020204030204" pitchFamily="34" charset="0"/>
                <a:ea typeface="Calibri Light" panose="020F0302020204030204" pitchFamily="34" charset="0"/>
                <a:cs typeface="Calibri" panose="020F0502020204030204" pitchFamily="34" charset="0"/>
              </a:rPr>
              <a:t>W ramach kryterium weryfikowane jest czy Wnioskodawca wykazał, że rozwiązania wdrażane w projektach będą realizowały założenia Architektury Informacyjnej Państwa, zwłaszcza pryncypia zawarte w dokumencie z dn. 25 listopada 2020 r. i Deklaracji tallińskiej, w tym domyślności cyfrowej, jednorazowości, powszechności, dostępności, otwartości, przejrzystości, domyślnej </a:t>
            </a:r>
            <a:r>
              <a:rPr lang="pl-PL" sz="1800" b="0" dirty="0" err="1">
                <a:effectLst/>
                <a:latin typeface="Calibri" panose="020F0502020204030204" pitchFamily="34" charset="0"/>
                <a:ea typeface="Calibri Light" panose="020F0302020204030204" pitchFamily="34" charset="0"/>
                <a:cs typeface="Calibri" panose="020F0502020204030204" pitchFamily="34" charset="0"/>
              </a:rPr>
              <a:t>transgraniczności</a:t>
            </a:r>
            <a:r>
              <a:rPr lang="pl-PL" sz="1800" b="0" dirty="0">
                <a:effectLst/>
                <a:latin typeface="Calibri" panose="020F0502020204030204" pitchFamily="34" charset="0"/>
                <a:ea typeface="Calibri Light" panose="020F0302020204030204" pitchFamily="34" charset="0"/>
                <a:cs typeface="Calibri" panose="020F0502020204030204" pitchFamily="34" charset="0"/>
              </a:rPr>
              <a:t> i interoperacyjności oraz niezawodności i bezpieczeństwa.</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2051065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373451"/>
            <a:ext cx="11129956" cy="4111097"/>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7.  Zgodność projektu z zasadami: równości szans i niedyskryminacji, w tym dostępność dla osób z     niepełnosprawnościami; równości kobiet i mężczyzn – slajd 1 z 2</a:t>
            </a:r>
          </a:p>
          <a:p>
            <a:pPr marL="358775" indent="0">
              <a:lnSpc>
                <a:spcPct val="114000"/>
              </a:lnSpc>
              <a:spcBef>
                <a:spcPts val="300"/>
              </a:spcBef>
              <a:spcAft>
                <a:spcPts val="300"/>
              </a:spcAft>
              <a:buNone/>
              <a:defRPr/>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działania związane z realizacją projektu, a także wszystkie produkty związane z funkcjonowaniem projektu po okresie jego realizacji, w tym działania informacyjne i promocyjne, są realizowane z poszanowaniem zasad równościowych związanych z zapobieganiem wszelkiej dyskryminacji, m.in. ze względu na: płeć, rasę, kolor skóry, pochodzenie etniczne lub społeczne, cechy genetyczne, język, religię, światopogląd, przynależność narodową, majątek, urodzenie, niepełnosprawność, wiek lub orientację seksualną.</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14000"/>
              </a:lnSpc>
              <a:spcBef>
                <a:spcPts val="0"/>
              </a:spcBef>
              <a:buClrTx/>
              <a:buSzPct val="100000"/>
              <a:buNone/>
              <a:tabLst/>
              <a:defRPr/>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469398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ymbol zastępczy zawartości 5">
            <a:extLst>
              <a:ext uri="{FF2B5EF4-FFF2-40B4-BE49-F238E27FC236}">
                <a16:creationId xmlns:a16="http://schemas.microsoft.com/office/drawing/2014/main" id="{59E0878D-8FAD-5BFE-63F7-4BDEBFB13C60}"/>
              </a:ext>
            </a:extLst>
          </p:cNvPr>
          <p:cNvSpPr>
            <a:spLocks noGrp="1"/>
          </p:cNvSpPr>
          <p:nvPr>
            <p:ph idx="4294967295"/>
          </p:nvPr>
        </p:nvSpPr>
        <p:spPr>
          <a:xfrm>
            <a:off x="474216" y="1399032"/>
            <a:ext cx="10879587" cy="4111097"/>
          </a:xfrm>
          <a:prstGeom prst="rect">
            <a:avLst/>
          </a:prstGeom>
        </p:spPr>
        <p:txBody>
          <a:bodyPr/>
          <a:lstStyle/>
          <a:p>
            <a:pPr>
              <a:lnSpc>
                <a:spcPct val="114000"/>
              </a:lnSpc>
              <a:spcBef>
                <a:spcPts val="0"/>
              </a:spcBef>
              <a:buFont typeface="Arial" panose="020B0604020202020204" pitchFamily="34" charset="0"/>
              <a:buChar char="•"/>
            </a:pPr>
            <a:r>
              <a:rPr lang="pl-PL" sz="2400" dirty="0">
                <a:latin typeface="+mn-lt"/>
                <a:ea typeface="Open Sans"/>
                <a:cs typeface="Open Sans"/>
              </a:rPr>
              <a:t>kryteria wyboru projektów są podzielone na formalne oraz merytoryczne</a:t>
            </a:r>
          </a:p>
          <a:p>
            <a:pPr>
              <a:lnSpc>
                <a:spcPct val="114000"/>
              </a:lnSpc>
              <a:spcBef>
                <a:spcPts val="0"/>
              </a:spcBef>
              <a:buFont typeface="Arial" panose="020B0604020202020204" pitchFamily="34" charset="0"/>
              <a:buChar char="•"/>
            </a:pPr>
            <a:r>
              <a:rPr lang="pl-PL" sz="2400" dirty="0">
                <a:latin typeface="+mn-lt"/>
                <a:ea typeface="Open Sans"/>
                <a:cs typeface="Open Sans"/>
              </a:rPr>
              <a:t>Centrum Projektów Polska Cyfrowa jako IP powołuje Komisję Oceny Projektów, w skład której wchodzą pracownicy IP oraz eksperci zewnętrzni</a:t>
            </a:r>
          </a:p>
          <a:p>
            <a:pPr>
              <a:lnSpc>
                <a:spcPct val="114000"/>
              </a:lnSpc>
              <a:spcBef>
                <a:spcPts val="0"/>
              </a:spcBef>
              <a:buFont typeface="Arial" panose="020B0604020202020204" pitchFamily="34" charset="0"/>
              <a:buChar char="•"/>
            </a:pPr>
            <a:r>
              <a:rPr lang="pl-PL" sz="2400" dirty="0">
                <a:latin typeface="+mn-lt"/>
                <a:ea typeface="Open Sans"/>
                <a:cs typeface="Open Sans"/>
              </a:rPr>
              <a:t>2-etapowa ocena projektów – każdy złożony projekt zostanie poddany ocenie formalnej, po pozytywnej ocenie formalnej projekty będą oceniane merytorycznie </a:t>
            </a:r>
          </a:p>
        </p:txBody>
      </p:sp>
      <p:sp>
        <p:nvSpPr>
          <p:cNvPr id="3" name="Tytuł 2">
            <a:extLst>
              <a:ext uri="{FF2B5EF4-FFF2-40B4-BE49-F238E27FC236}">
                <a16:creationId xmlns:a16="http://schemas.microsoft.com/office/drawing/2014/main" id="{AEBAC8AF-2960-E7C0-B162-84AEB286DE5C}"/>
              </a:ext>
            </a:extLst>
          </p:cNvPr>
          <p:cNvSpPr>
            <a:spLocks noGrp="1"/>
          </p:cNvSpPr>
          <p:nvPr>
            <p:ph type="title"/>
          </p:nvPr>
        </p:nvSpPr>
        <p:spPr/>
        <p:txBody>
          <a:bodyPr>
            <a:normAutofit fontScale="90000"/>
          </a:bodyPr>
          <a:lstStyle/>
          <a:p>
            <a:r>
              <a:rPr lang="pl-PL" sz="4400" dirty="0">
                <a:latin typeface="+mn-lt"/>
                <a:ea typeface="Verdana" panose="020B0604030504040204" pitchFamily="34" charset="0"/>
                <a:cs typeface="Arial" charset="0"/>
              </a:rPr>
              <a:t>Wybór</a:t>
            </a:r>
            <a:r>
              <a:rPr lang="pl-PL" sz="4400" b="1" dirty="0">
                <a:latin typeface="+mn-lt"/>
                <a:ea typeface="Verdana" panose="020B0604030504040204" pitchFamily="34" charset="0"/>
                <a:cs typeface="Arial" charset="0"/>
              </a:rPr>
              <a:t> projektów</a:t>
            </a:r>
            <a:endParaRPr lang="pl-PL" dirty="0"/>
          </a:p>
        </p:txBody>
      </p:sp>
    </p:spTree>
    <p:extLst>
      <p:ext uri="{BB962C8B-B14F-4D97-AF65-F5344CB8AC3E}">
        <p14:creationId xmlns:p14="http://schemas.microsoft.com/office/powerpoint/2010/main" val="2934655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373451"/>
            <a:ext cx="11129956" cy="4111097"/>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rPr>
              <a:t>7.  Zgodność projektu z zasadami: równości szans i niedyskryminacji, w tym dostępność dla osób z niepełnosprawnościami; równości kobiet i mężczyzn – slajd 2 z 2</a:t>
            </a:r>
          </a:p>
          <a:p>
            <a:pPr marL="3587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Oddzielnie sprawdzane jest wypełnienie wszystkich poniższych warunków: </a:t>
            </a:r>
          </a:p>
          <a:p>
            <a:pPr marL="644525" indent="-285750">
              <a:lnSpc>
                <a:spcPct val="114000"/>
              </a:lnSpc>
              <a:spcBef>
                <a:spcPts val="300"/>
              </a:spcBef>
              <a:spcAft>
                <a:spcPts val="300"/>
              </a:spcAft>
              <a:buFont typeface="Arial" panose="020B0604020202020204" pitchFamily="34" charset="0"/>
              <a:buChar char="•"/>
            </a:pPr>
            <a:r>
              <a:rPr lang="pl-PL" sz="1800" b="0" dirty="0">
                <a:effectLst/>
                <a:latin typeface="Calibri" panose="020F0502020204030204" pitchFamily="34" charset="0"/>
                <a:ea typeface="Calibri" panose="020F0502020204030204" pitchFamily="34" charset="0"/>
                <a:cs typeface="Calibri" panose="020F0502020204030204" pitchFamily="34" charset="0"/>
              </a:rPr>
              <a:t>pozytywny wpływ na zasadę równości szans i niedyskryminacji, w tym dostępności dla osób z niepełnoprawnościami i zgodność z zasadą równości kobiet i mężczyzn,</a:t>
            </a:r>
          </a:p>
          <a:p>
            <a:pPr marL="644525" indent="-285750">
              <a:lnSpc>
                <a:spcPct val="114000"/>
              </a:lnSpc>
              <a:spcBef>
                <a:spcPts val="300"/>
              </a:spcBef>
              <a:spcAft>
                <a:spcPts val="300"/>
              </a:spcAft>
              <a:buFont typeface="Arial" panose="020B0604020202020204" pitchFamily="34" charset="0"/>
              <a:buChar char="•"/>
            </a:pPr>
            <a:r>
              <a:rPr lang="pl-PL" sz="1800" dirty="0">
                <a:latin typeface="Calibri" panose="020F0502020204030204" pitchFamily="34" charset="0"/>
                <a:ea typeface="Calibri" panose="020F0502020204030204" pitchFamily="34" charset="0"/>
                <a:cs typeface="Calibri" panose="020F0502020204030204" pitchFamily="34" charset="0"/>
              </a:rPr>
              <a:t>w</a:t>
            </a:r>
            <a:r>
              <a:rPr lang="pl-PL" sz="1800" b="0" dirty="0">
                <a:effectLst/>
                <a:latin typeface="Calibri" panose="020F0502020204030204" pitchFamily="34" charset="0"/>
                <a:ea typeface="Calibri" panose="020F0502020204030204" pitchFamily="34" charset="0"/>
                <a:cs typeface="Calibri" panose="020F0502020204030204" pitchFamily="34" charset="0"/>
              </a:rPr>
              <a:t> przypadku systemów informatycznych objętych zakresem projektu wnioskodawca jest zobowiązany wykazać, że w ramach projektu zaplanowano skuteczny sposób sprawdzenia zadeklarowanego poziomu dostępności,</a:t>
            </a:r>
          </a:p>
          <a:p>
            <a:pPr marL="644525" indent="-285750">
              <a:lnSpc>
                <a:spcPct val="114000"/>
              </a:lnSpc>
              <a:spcBef>
                <a:spcPts val="300"/>
              </a:spcBef>
              <a:spcAft>
                <a:spcPts val="300"/>
              </a:spcAft>
              <a:buFont typeface="Arial" panose="020B0604020202020204" pitchFamily="34" charset="0"/>
              <a:buChar char="•"/>
            </a:pPr>
            <a:r>
              <a:rPr lang="pl-PL" sz="1800" dirty="0">
                <a:effectLst/>
                <a:latin typeface="Calibri" panose="020F0502020204030204" pitchFamily="34" charset="0"/>
                <a:ea typeface="Calibri" panose="020F0502020204030204" pitchFamily="34" charset="0"/>
              </a:rPr>
              <a:t>Wnioskodawca i Partner (jeśli dotyczy) będący JST (lub podmiot przez nią kontrolowany lub od niej zależny) oświadczył, iż nie podejmował jakichkolwiek działań dyskryminujących sprzecznych z zasadami, o których mowa w art. 9 ust. 3 Rozporządzenia PE i Rady nr 2021/1060 (jeśli dotyczy),</a:t>
            </a:r>
          </a:p>
          <a:p>
            <a:pPr marL="644525" indent="-285750">
              <a:lnSpc>
                <a:spcPct val="114000"/>
              </a:lnSpc>
              <a:spcBef>
                <a:spcPts val="300"/>
              </a:spcBef>
              <a:spcAft>
                <a:spcPts val="300"/>
              </a:spcAft>
              <a:buFont typeface="Arial" panose="020B0604020202020204" pitchFamily="34" charset="0"/>
              <a:buChar char="•"/>
            </a:pPr>
            <a:r>
              <a:rPr lang="pl-PL" sz="1800" b="0" dirty="0">
                <a:effectLst/>
                <a:latin typeface="Calibri" panose="020F0502020204030204" pitchFamily="34" charset="0"/>
                <a:ea typeface="Calibri" panose="020F0502020204030204" pitchFamily="34" charset="0"/>
                <a:cs typeface="Calibri" panose="020F0502020204030204" pitchFamily="34" charset="0"/>
              </a:rPr>
              <a:t>Wnioskodawca wykazał, że wdrażanie projektu będzie zgodne z przepisami krajowymi i europejskimi, w tym dyrektywami w sprawie wymogów dostępności produktów i usług oraz dostępności stron internetowych i mobilnych aplikacji organów sektora publicznego.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644525" indent="-285750">
              <a:lnSpc>
                <a:spcPct val="114000"/>
              </a:lnSpc>
              <a:spcBef>
                <a:spcPts val="300"/>
              </a:spcBef>
              <a:spcAft>
                <a:spcPts val="300"/>
              </a:spcAft>
              <a:buFont typeface="Arial" panose="020B0604020202020204" pitchFamily="34" charset="0"/>
              <a:buChar char="•"/>
            </a:pP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644525" indent="-285750">
              <a:lnSpc>
                <a:spcPct val="114000"/>
              </a:lnSpc>
              <a:spcBef>
                <a:spcPts val="300"/>
              </a:spcBef>
              <a:spcAft>
                <a:spcPts val="300"/>
              </a:spcAft>
              <a:buFont typeface="Arial" panose="020B0604020202020204" pitchFamily="34" charset="0"/>
              <a:buChar char="•"/>
            </a:pPr>
            <a:endParaRPr lang="pl-PL" sz="1800" dirty="0">
              <a:latin typeface="Calibri" panose="020F0502020204030204" pitchFamily="34" charset="0"/>
              <a:ea typeface="Calibri" panose="020F0502020204030204" pitchFamily="34" charset="0"/>
              <a:cs typeface="Calibri" panose="020F0502020204030204" pitchFamily="34" charset="0"/>
            </a:endParaRPr>
          </a:p>
          <a:p>
            <a:pPr marL="644525" indent="-285750">
              <a:lnSpc>
                <a:spcPct val="114000"/>
              </a:lnSpc>
              <a:spcBef>
                <a:spcPts val="300"/>
              </a:spcBef>
              <a:spcAft>
                <a:spcPts val="300"/>
              </a:spcAft>
              <a:buFont typeface="Arial" panose="020B0604020202020204" pitchFamily="34" charset="0"/>
              <a:buChar char="•"/>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302379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531022" y="1373451"/>
            <a:ext cx="11129956" cy="4111097"/>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8.   Zgodność zakresu projektu z jego celem i celem programu FERC </a:t>
            </a:r>
          </a:p>
          <a:p>
            <a:pPr marL="358775" indent="0">
              <a:lnSpc>
                <a:spcPct val="114000"/>
              </a:lnSpc>
              <a:spcBef>
                <a:spcPts val="600"/>
              </a:spcBef>
              <a:spcAft>
                <a:spcPts val="6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wykazał, że projekt realizuje jasno określone, społecznie istotne cele (odnoszące się do poprawy warunków funkcjonowania przedsiębiorców lub poprawy jakości życia obywateli lub usprawnienia funkcjonowania państwa), wyrażone mierzalnymi wskaźnikami, poprawnie wybrał typ projektu zgodny z celami FERC oraz zgodny z zakresem projektu</a:t>
            </a:r>
            <a:r>
              <a:rPr lang="pl-PL" sz="1800" dirty="0">
                <a:latin typeface="Calibri" panose="020F0502020204030204" pitchFamily="34" charset="0"/>
                <a:ea typeface="Calibri" panose="020F0502020204030204" pitchFamily="34" charset="0"/>
                <a:cs typeface="Calibri" panose="020F0502020204030204" pitchFamily="34" charset="0"/>
              </a:rPr>
              <a:t>.</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653125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531022" y="1373451"/>
            <a:ext cx="11445078" cy="4111097"/>
          </a:xfrm>
          <a:prstGeom prst="rect">
            <a:avLst/>
          </a:prstGeom>
        </p:spPr>
        <p:txBody>
          <a:bodyPr/>
          <a:lstStyle/>
          <a:p>
            <a:pPr marL="0" indent="0">
              <a:lnSpc>
                <a:spcPct val="114000"/>
              </a:lnSpc>
              <a:spcBef>
                <a:spcPts val="300"/>
              </a:spcBef>
              <a:spcAft>
                <a:spcPts val="300"/>
              </a:spcAft>
              <a:buNone/>
              <a:defRPr/>
            </a:pPr>
            <a:r>
              <a:rPr lang="pl-PL" sz="1800" b="1" dirty="0">
                <a:effectLst/>
                <a:latin typeface="Calibri" panose="020F0502020204030204" pitchFamily="34" charset="0"/>
                <a:ea typeface="Calibri" panose="020F0502020204030204" pitchFamily="34" charset="0"/>
              </a:rPr>
              <a:t>9.  Optymalizacja procesów oraz celowość funkcjonalności</a:t>
            </a:r>
            <a:r>
              <a:rPr lang="pl-PL" sz="1800" b="1" dirty="0">
                <a:effectLst/>
              </a:rPr>
              <a:t> </a:t>
            </a:r>
          </a:p>
          <a:p>
            <a:pPr marL="0" indent="0">
              <a:lnSpc>
                <a:spcPct val="114000"/>
              </a:lnSpc>
              <a:spcBef>
                <a:spcPts val="300"/>
              </a:spcBef>
              <a:spcAft>
                <a:spcPts val="300"/>
              </a:spcAft>
              <a:buNone/>
              <a:defRPr/>
            </a:pPr>
            <a:r>
              <a:rPr lang="pl-PL" sz="1800" b="1" dirty="0">
                <a:latin typeface="Calibri" panose="020F0502020204030204" pitchFamily="34" charset="0"/>
                <a:ea typeface="Calibri" panose="020F0502020204030204" pitchFamily="34" charset="0"/>
                <a:cs typeface="Arial" panose="020B0604020202020204" pitchFamily="34" charset="0"/>
              </a:rPr>
              <a:t>     </a:t>
            </a:r>
            <a:r>
              <a:rPr lang="pl-PL" sz="1800" b="1" dirty="0">
                <a:effectLst/>
                <a:latin typeface="Calibri" panose="020F0502020204030204" pitchFamily="34" charset="0"/>
                <a:ea typeface="Calibri" panose="020F0502020204030204" pitchFamily="34" charset="0"/>
                <a:cs typeface="Arial" panose="020B0604020202020204" pitchFamily="34" charset="0"/>
              </a:rPr>
              <a:t>Kryterium oceniane w przypadku projektów dotyczących cyfryzacji procesów </a:t>
            </a:r>
            <a:r>
              <a:rPr lang="pl-PL" sz="1800" b="1" dirty="0" err="1">
                <a:effectLst/>
                <a:latin typeface="Calibri" panose="020F0502020204030204" pitchFamily="34" charset="0"/>
                <a:ea typeface="Calibri" panose="020F0502020204030204" pitchFamily="34" charset="0"/>
                <a:cs typeface="Arial" panose="020B0604020202020204" pitchFamily="34" charset="0"/>
              </a:rPr>
              <a:t>back-office</a:t>
            </a:r>
            <a:r>
              <a:rPr lang="pl-PL" sz="1800" b="1" dirty="0">
                <a:latin typeface="Calibri" panose="020F0502020204030204" pitchFamily="34" charset="0"/>
                <a:ea typeface="Calibri" panose="020F0502020204030204" pitchFamily="34" charset="0"/>
                <a:cs typeface="Arial" panose="020B0604020202020204" pitchFamily="34" charset="0"/>
              </a:rPr>
              <a:t>  </a:t>
            </a:r>
          </a:p>
          <a:p>
            <a:pPr marL="0" indent="0">
              <a:lnSpc>
                <a:spcPct val="114000"/>
              </a:lnSpc>
              <a:spcBef>
                <a:spcPts val="300"/>
              </a:spcBef>
              <a:spcAft>
                <a:spcPts val="300"/>
              </a:spcAft>
              <a:buNone/>
              <a:defRPr/>
            </a:pPr>
            <a:r>
              <a:rPr lang="pl-PL" sz="1800" dirty="0">
                <a:effectLst/>
                <a:latin typeface="Calibri" panose="020F0502020204030204" pitchFamily="34" charset="0"/>
                <a:ea typeface="Calibri" panose="020F0502020204030204" pitchFamily="34" charset="0"/>
              </a:rPr>
              <a:t>  </a:t>
            </a:r>
            <a:endParaRPr lang="pl-PL" sz="1800" dirty="0">
              <a:latin typeface="Calibri" panose="020F0502020204030204" pitchFamily="34" charset="0"/>
              <a:ea typeface="Calibri" panose="020F0502020204030204" pitchFamily="34" charset="0"/>
            </a:endParaRPr>
          </a:p>
          <a:p>
            <a:pPr marL="0" indent="0">
              <a:lnSpc>
                <a:spcPct val="114000"/>
              </a:lnSpc>
              <a:spcBef>
                <a:spcPts val="300"/>
              </a:spcBef>
              <a:spcAft>
                <a:spcPts val="300"/>
              </a:spcAft>
              <a:buNone/>
              <a:defRPr/>
            </a:pPr>
            <a:r>
              <a:rPr lang="pl-PL" sz="1800" dirty="0">
                <a:effectLst/>
                <a:latin typeface="Calibri" panose="020F0502020204030204" pitchFamily="34" charset="0"/>
                <a:ea typeface="Calibri" panose="020F0502020204030204" pitchFamily="34" charset="0"/>
              </a:rPr>
              <a:t>Celem kryterium jest zapewnienie realizacji systemów usprawniających funkcjonowanie urzędu i zapewniających interoperacyjność </a:t>
            </a:r>
            <a:r>
              <a:rPr lang="pl-PL" sz="1800" dirty="0">
                <a:latin typeface="Calibri" panose="020F0502020204030204" pitchFamily="34" charset="0"/>
                <a:ea typeface="Calibri" panose="020F0502020204030204" pitchFamily="34" charset="0"/>
              </a:rPr>
              <a:t>z innymi systemami administracji państwowej, wdrożonymi lub planowanymi do wdrożenia.</a:t>
            </a:r>
            <a:endParaRPr lang="pl-PL" sz="1800" dirty="0">
              <a:effectLst/>
              <a:latin typeface="Calibri" panose="020F0502020204030204" pitchFamily="34" charset="0"/>
              <a:ea typeface="Calibri" panose="020F0502020204030204" pitchFamily="34" charset="0"/>
            </a:endParaRPr>
          </a:p>
          <a:p>
            <a:pPr marL="0" indent="0" algn="just">
              <a:lnSpc>
                <a:spcPct val="150000"/>
              </a:lnSpc>
              <a:spcAft>
                <a:spcPts val="1000"/>
              </a:spcAft>
              <a:buNone/>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ramach kryterium weryfikowane będzie m.in. czy: wykazano określenie funkcji systemu, adekwatność do zidentyfikowanych potrzeb odbiorców, wykazanie zoptymalizowania procesów biznesowych.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lvl="0" indent="0">
              <a:lnSpc>
                <a:spcPct val="114000"/>
              </a:lnSpc>
              <a:spcBef>
                <a:spcPts val="300"/>
              </a:spcBef>
              <a:spcAft>
                <a:spcPts val="300"/>
              </a:spcAft>
              <a:buNone/>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40280056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531022" y="1373451"/>
            <a:ext cx="11445078" cy="4111097"/>
          </a:xfrm>
          <a:prstGeom prst="rect">
            <a:avLst/>
          </a:prstGeom>
        </p:spPr>
        <p:txBody>
          <a:bodyPr/>
          <a:lstStyle/>
          <a:p>
            <a:pPr marL="342900" indent="-342900">
              <a:lnSpc>
                <a:spcPct val="114000"/>
              </a:lnSpc>
              <a:spcBef>
                <a:spcPts val="300"/>
              </a:spcBef>
              <a:spcAft>
                <a:spcPts val="300"/>
              </a:spcAft>
              <a:buAutoNum type="arabicPeriod" startAt="10"/>
              <a:defRPr/>
            </a:pPr>
            <a:r>
              <a:rPr lang="pl-PL" sz="1800" b="1" dirty="0">
                <a:effectLst/>
                <a:latin typeface="Calibri" panose="020F0502020204030204" pitchFamily="34" charset="0"/>
                <a:ea typeface="Calibri" panose="020F0502020204030204" pitchFamily="34" charset="0"/>
              </a:rPr>
              <a:t>Wysoka dojrzałość i klarowny zakres e-usług </a:t>
            </a:r>
          </a:p>
          <a:p>
            <a:pPr marL="0" indent="0">
              <a:lnSpc>
                <a:spcPct val="114000"/>
              </a:lnSpc>
              <a:spcBef>
                <a:spcPts val="300"/>
              </a:spcBef>
              <a:spcAft>
                <a:spcPts val="300"/>
              </a:spcAft>
              <a:buNone/>
              <a:defRPr/>
            </a:pPr>
            <a:r>
              <a:rPr lang="pl-PL" sz="1800" b="1" dirty="0">
                <a:effectLst/>
                <a:latin typeface="Calibri" panose="020F0502020204030204" pitchFamily="34" charset="0"/>
                <a:ea typeface="Calibri" panose="020F0502020204030204" pitchFamily="34" charset="0"/>
              </a:rPr>
              <a:t>Kryterium oceniane w przypadku projektów dotyczących wdrażania lub modernizacji e-usług.</a:t>
            </a:r>
          </a:p>
          <a:p>
            <a:pPr marL="0" indent="0">
              <a:lnSpc>
                <a:spcPct val="114000"/>
              </a:lnSpc>
              <a:spcBef>
                <a:spcPts val="300"/>
              </a:spcBef>
              <a:spcAft>
                <a:spcPts val="300"/>
              </a:spcAft>
              <a:buNone/>
              <a:defRPr/>
            </a:pPr>
            <a:endParaRPr lang="pl-PL" sz="1800" b="1" dirty="0">
              <a:effectLst/>
              <a:latin typeface="Calibri" panose="020F0502020204030204" pitchFamily="34" charset="0"/>
              <a:ea typeface="Calibri" panose="020F0502020204030204" pitchFamily="34" charset="0"/>
            </a:endParaRP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Celem kryterium jest zapewnienie realizacji e-usług o wysokim poziomie dojrzałości (minimum 4 poziom e-dojrzałości, o szerokim zasięgu (efekt dostępny na terenie całego kraju) i zagwarantowanie interoperacyjności. </a:t>
            </a:r>
          </a:p>
          <a:p>
            <a:pPr marL="358775" marR="3175" indent="0">
              <a:lnSpc>
                <a:spcPct val="114000"/>
              </a:lnSpc>
              <a:spcBef>
                <a:spcPts val="300"/>
              </a:spcBef>
              <a:spcAft>
                <a:spcPts val="300"/>
              </a:spcAft>
              <a:buNone/>
            </a:pPr>
            <a:endParaRPr lang="pl-PL" sz="1800" b="1" dirty="0">
              <a:latin typeface="Calibri" panose="020F0502020204030204" pitchFamily="34" charset="0"/>
              <a:ea typeface="Calibri" panose="020F0502020204030204" pitchFamily="34" charset="0"/>
              <a:cs typeface="Arial" panose="020B0604020202020204" pitchFamily="34" charset="0"/>
            </a:endParaRP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Jeżeli w ramach projektu będą gromadzone informacje sektora publicznego, to będą one udostępniane przy użyciu publicznego API lub wykazano dlaczego udostępnianie API jest niezasadne.</a:t>
            </a:r>
          </a:p>
          <a:p>
            <a:pPr marL="358775" marR="3175" indent="0">
              <a:lnSpc>
                <a:spcPct val="114000"/>
              </a:lnSpc>
              <a:spcBef>
                <a:spcPts val="300"/>
              </a:spcBef>
              <a:spcAft>
                <a:spcPts val="300"/>
              </a:spcAft>
              <a:buNone/>
            </a:pPr>
            <a:endParaRPr lang="pl-PL" sz="1800" b="1" dirty="0">
              <a:latin typeface="Calibri" panose="020F0502020204030204" pitchFamily="34" charset="0"/>
              <a:ea typeface="Calibri" panose="020F0502020204030204" pitchFamily="34" charset="0"/>
              <a:cs typeface="Arial" panose="020B0604020202020204" pitchFamily="34" charset="0"/>
            </a:endParaRP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Rozwiązania w zakresie e-zdrowia są zgodne z Zaleceniem (UE) 2019/243 oraz Wytycznymi Sieci e-Zdrowia.</a:t>
            </a:r>
            <a:endParaRPr lang="pl-PL" sz="1800" b="1" dirty="0">
              <a:latin typeface="Calibri" panose="020F0502020204030204" pitchFamily="34" charset="0"/>
              <a:ea typeface="Calibri" panose="020F0502020204030204" pitchFamily="34" charset="0"/>
              <a:cs typeface="Arial" panose="020B0604020202020204" pitchFamily="34" charset="0"/>
            </a:endParaRPr>
          </a:p>
          <a:p>
            <a:pPr marL="358775" marR="3175" indent="0">
              <a:lnSpc>
                <a:spcPct val="114000"/>
              </a:lnSpc>
              <a:spcBef>
                <a:spcPts val="300"/>
              </a:spcBef>
              <a:spcAft>
                <a:spcPts val="300"/>
              </a:spcAft>
              <a:buNone/>
            </a:pPr>
            <a:r>
              <a:rPr lang="pl-PL" sz="1800" dirty="0">
                <a:solidFill>
                  <a:srgbClr val="000000"/>
                </a:solidFill>
                <a:effectLst/>
                <a:latin typeface="Calibri" panose="020F0502020204030204" pitchFamily="34" charset="0"/>
                <a:ea typeface="Calibri" panose="020F0502020204030204" pitchFamily="34" charset="0"/>
              </a:rPr>
              <a:t> </a:t>
            </a:r>
          </a:p>
          <a:p>
            <a:pPr marL="0" indent="0">
              <a:lnSpc>
                <a:spcPct val="114000"/>
              </a:lnSpc>
              <a:spcBef>
                <a:spcPts val="300"/>
              </a:spcBef>
              <a:spcAft>
                <a:spcPts val="300"/>
              </a:spcAft>
              <a:buNone/>
              <a:defRPr/>
            </a:pPr>
            <a:endParaRPr lang="pl-PL" sz="1800" b="1" dirty="0">
              <a:effectLst/>
              <a:latin typeface="Calibri" panose="020F0502020204030204" pitchFamily="34" charset="0"/>
              <a:ea typeface="Calibri" panose="020F0502020204030204" pitchFamily="34" charset="0"/>
            </a:endParaRPr>
          </a:p>
          <a:p>
            <a:pPr marL="0" indent="0">
              <a:lnSpc>
                <a:spcPct val="114000"/>
              </a:lnSpc>
              <a:spcBef>
                <a:spcPts val="300"/>
              </a:spcBef>
              <a:spcAft>
                <a:spcPts val="300"/>
              </a:spcAft>
              <a:buNone/>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24605624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531022" y="1373451"/>
            <a:ext cx="11445078" cy="4111097"/>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11. Efektywność kosztowa projektu – slajd 1 z 2</a:t>
            </a: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effectLst/>
                <a:latin typeface="Calibri" panose="020F0502020204030204" pitchFamily="34" charset="0"/>
                <a:ea typeface="Calibri" panose="020F0502020204030204" pitchFamily="34" charset="0"/>
              </a:rPr>
              <a:t>W ramach kryterium weryfikowane będzie czy łączny koszt i poszczególne wykazane składniki kosztowe są adekwatne z punktu widzenia celu i skali projektu.</a:t>
            </a: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effectLst/>
                <a:latin typeface="Calibri" panose="020F0502020204030204" pitchFamily="34" charset="0"/>
                <a:ea typeface="Calibri" panose="020F0502020204030204" pitchFamily="34" charset="0"/>
              </a:rPr>
              <a:t>Konieczność przeprowadzenia analizy ekonomicznej, finansowej, analizy trwałości oraz uproszczoną analizę kosztów i korzyści. </a:t>
            </a:r>
          </a:p>
          <a:p>
            <a:pPr marL="352425" indent="0">
              <a:lnSpc>
                <a:spcPct val="114000"/>
              </a:lnSpc>
              <a:spcBef>
                <a:spcPts val="300"/>
              </a:spcBef>
              <a:spcAft>
                <a:spcPts val="300"/>
              </a:spcAft>
              <a:buNone/>
              <a:defRPr/>
            </a:pPr>
            <a:r>
              <a:rPr lang="pl-PL" sz="1800" dirty="0">
                <a:effectLst/>
                <a:latin typeface="Calibri" panose="020F0502020204030204" pitchFamily="34" charset="0"/>
                <a:ea typeface="Calibri" panose="020F0502020204030204" pitchFamily="34" charset="0"/>
                <a:cs typeface="Calibri" panose="020F0502020204030204" pitchFamily="34" charset="0"/>
              </a:rPr>
              <a:t>Właściwie </a:t>
            </a:r>
            <a:r>
              <a:rPr lang="pl-PL" sz="1800" b="0" dirty="0">
                <a:effectLst/>
                <a:latin typeface="Calibri" panose="020F0502020204030204" pitchFamily="34" charset="0"/>
                <a:ea typeface="Calibri" panose="020F0502020204030204" pitchFamily="34" charset="0"/>
                <a:cs typeface="Calibri" panose="020F0502020204030204" pitchFamily="34" charset="0"/>
              </a:rPr>
              <a:t>oszacowano rozwiązanie techniczne, oraz uzasadniono wybór w oparciu o analizę opcji.</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effectLst/>
                <a:latin typeface="Calibri" panose="020F0502020204030204" pitchFamily="34" charset="0"/>
                <a:ea typeface="Calibri" panose="020F0502020204030204" pitchFamily="34" charset="0"/>
              </a:rPr>
              <a:t>Do 5% - niewpisywanie się w Katalog wydatków kwalifikowalnych dla II Priorytetu FERC oraz Wytyczne dotyczące kwalifikowalności wydatków na lata 2021-2027</a:t>
            </a: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effectLst/>
                <a:latin typeface="Calibri" panose="020F0502020204030204" pitchFamily="34" charset="0"/>
                <a:ea typeface="Calibri" panose="020F0502020204030204" pitchFamily="34" charset="0"/>
              </a:rPr>
              <a:t>Do 20% - </a:t>
            </a:r>
            <a:r>
              <a:rPr lang="pl-PL" sz="1800" b="0" dirty="0">
                <a:effectLst/>
                <a:latin typeface="Calibri" panose="020F0502020204030204" pitchFamily="34" charset="0"/>
                <a:ea typeface="Calibri" panose="020F0502020204030204" pitchFamily="34" charset="0"/>
                <a:cs typeface="Calibri" panose="020F0502020204030204" pitchFamily="34" charset="0"/>
              </a:rPr>
              <a:t>wydatki niecelowe, zawyżone, pozbawione uzasadnienia lub z nieadekwatnym uzasadnieniem</a:t>
            </a:r>
          </a:p>
          <a:p>
            <a:pPr marL="352425" marR="0" lvl="0" indent="0" algn="l" defTabSz="914400" rtl="0" eaLnBrk="1" fontAlgn="auto" latinLnBrk="0" hangingPunct="1">
              <a:lnSpc>
                <a:spcPct val="114000"/>
              </a:lnSpc>
              <a:spcBef>
                <a:spcPts val="300"/>
              </a:spcBef>
              <a:spcAft>
                <a:spcPts val="300"/>
              </a:spcAft>
              <a:buClrTx/>
              <a:buSzPct val="100000"/>
              <a:buNone/>
              <a:tabLst/>
              <a:defRPr/>
            </a:pPr>
            <a:r>
              <a:rPr lang="pl-PL" sz="1800" dirty="0">
                <a:latin typeface="Calibri" panose="020F0502020204030204" pitchFamily="34" charset="0"/>
                <a:ea typeface="Calibri" panose="020F0502020204030204" pitchFamily="34" charset="0"/>
                <a:cs typeface="Calibri" panose="020F0502020204030204" pitchFamily="34" charset="0"/>
              </a:rPr>
              <a:t>Przekroczenie limitów – kryterium niespełnione.</a:t>
            </a:r>
            <a:endParaRPr lang="pl-PL" sz="18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  </a:t>
            </a:r>
            <a:endParaRPr lang="pl-PL" dirty="0"/>
          </a:p>
        </p:txBody>
      </p:sp>
    </p:spTree>
    <p:extLst>
      <p:ext uri="{BB962C8B-B14F-4D97-AF65-F5344CB8AC3E}">
        <p14:creationId xmlns:p14="http://schemas.microsoft.com/office/powerpoint/2010/main" val="434067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531022" y="1373451"/>
            <a:ext cx="11445078" cy="4111097"/>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11. Efektywność kosztowa projektu – slajd 2 z 2</a:t>
            </a: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latin typeface="Calibri" panose="020F0502020204030204" pitchFamily="34" charset="0"/>
              <a:ea typeface="Calibri" panose="020F0502020204030204" pitchFamily="34" charset="0"/>
            </a:endParaRPr>
          </a:p>
          <a:p>
            <a:pPr marL="0" marR="3175" indent="0">
              <a:lnSpc>
                <a:spcPct val="114000"/>
              </a:lnSpc>
              <a:spcAft>
                <a:spcPts val="565"/>
              </a:spcAft>
              <a:buNone/>
            </a:pPr>
            <a:r>
              <a:rPr lang="pl-PL" sz="1800" dirty="0">
                <a:effectLst/>
                <a:latin typeface="Calibri" panose="020F0502020204030204" pitchFamily="34" charset="0"/>
                <a:ea typeface="Calibri" panose="020F0502020204030204" pitchFamily="34" charset="0"/>
                <a:cs typeface="Calibri" panose="020F0502020204030204" pitchFamily="34" charset="0"/>
              </a:rPr>
              <a:t>Zakres dopuszczalnych zmian: </a:t>
            </a:r>
            <a:endParaRPr lang="pl-PL" sz="1800" dirty="0">
              <a:effectLst/>
              <a:latin typeface="Calibri" panose="020F0502020204030204" pitchFamily="34" charset="0"/>
              <a:ea typeface="Calibri" panose="020F0502020204030204" pitchFamily="34" charset="0"/>
              <a:cs typeface="Arial" panose="020B0604020202020204" pitchFamily="34" charset="0"/>
            </a:endParaRPr>
          </a:p>
          <a:p>
            <a:pPr marR="3175">
              <a:lnSpc>
                <a:spcPct val="114000"/>
              </a:lnSpc>
              <a:spcAft>
                <a:spcPts val="1000"/>
              </a:spcAft>
              <a:buFont typeface="Arial" panose="020B0604020202020204" pitchFamily="34" charset="0"/>
              <a:buChar char="•"/>
            </a:pPr>
            <a:r>
              <a:rPr lang="pl-PL" sz="1800" dirty="0">
                <a:latin typeface="Calibri" panose="020F0502020204030204" pitchFamily="34" charset="0"/>
                <a:ea typeface="Calibri" panose="020F0502020204030204" pitchFamily="34" charset="0"/>
                <a:cs typeface="Calibri" panose="020F0502020204030204" pitchFamily="34" charset="0"/>
              </a:rPr>
              <a:t>b</a:t>
            </a:r>
            <a:r>
              <a:rPr lang="pl-PL" sz="1800" dirty="0">
                <a:effectLst/>
                <a:latin typeface="Calibri" panose="020F0502020204030204" pitchFamily="34" charset="0"/>
                <a:ea typeface="Calibri" panose="020F0502020204030204" pitchFamily="34" charset="0"/>
                <a:cs typeface="Calibri" panose="020F0502020204030204" pitchFamily="34" charset="0"/>
              </a:rPr>
              <a:t>rak uzasadnienia wydatków lub uzasadnienie nie jest wystarczające,</a:t>
            </a:r>
          </a:p>
          <a:p>
            <a:pPr marR="3175">
              <a:lnSpc>
                <a:spcPct val="114000"/>
              </a:lnSpc>
              <a:spcAft>
                <a:spcPts val="1000"/>
              </a:spcAft>
              <a:buFont typeface="Arial" panose="020B0604020202020204" pitchFamily="34" charset="0"/>
              <a:buChar char="•"/>
            </a:pPr>
            <a:r>
              <a:rPr lang="pl-PL" sz="1800" dirty="0">
                <a:latin typeface="Calibri" panose="020F0502020204030204" pitchFamily="34" charset="0"/>
                <a:ea typeface="Calibri" panose="020F0502020204030204" pitchFamily="34" charset="0"/>
                <a:cs typeface="Arial" panose="020B0604020202020204" pitchFamily="34" charset="0"/>
              </a:rPr>
              <a:t>p</a:t>
            </a:r>
            <a:r>
              <a:rPr lang="pl-PL" sz="1800" dirty="0">
                <a:effectLst/>
                <a:latin typeface="Calibri" panose="020F0502020204030204" pitchFamily="34" charset="0"/>
                <a:ea typeface="Calibri" panose="020F0502020204030204" pitchFamily="34" charset="0"/>
                <a:cs typeface="Arial" panose="020B0604020202020204" pitchFamily="34" charset="0"/>
              </a:rPr>
              <a:t>opełnienie przez Wnioskodawcę błędów rachunkowych lub innych </a:t>
            </a:r>
            <a:r>
              <a:rPr lang="pl-PL" sz="1800" dirty="0">
                <a:latin typeface="Calibri" panose="020F0502020204030204" pitchFamily="34" charset="0"/>
                <a:ea typeface="Calibri" panose="020F0502020204030204" pitchFamily="34" charset="0"/>
              </a:rPr>
              <a:t>oczywiste omyłki w analizie finansowej i analizie kosztów i korzyści.</a:t>
            </a:r>
            <a:endParaRPr lang="pl-PL"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15429762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417749"/>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12. Uzyskanie praw do korzystania z oprogramowania w sposób zabezpieczający interesy Wnioskodawcy</a:t>
            </a:r>
          </a:p>
          <a:p>
            <a:pPr marL="176213" indent="0">
              <a:lnSpc>
                <a:spcPct val="115000"/>
              </a:lnSpc>
              <a:spcAft>
                <a:spcPts val="10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będzie czy Wnioskodawca przedstawił planowany sposób nabycia praw do wykorzystywanego lub wytwarzanego oprogramowania. W szczególności należy uzasadnić zakup licencji zewnętrznych oraz wykorzystanie funkcjonalności chmury obliczeniowej (jeśli dotyczy). Należy wykazać, że są one niezbędne oraz, że niemożliwe lub nieuzasadnione ekonomicznie jest zastąpienie tych licencji oprogramowaniem typu open </a:t>
            </a:r>
            <a:r>
              <a:rPr lang="pl-PL" sz="1800" b="0" dirty="0" err="1">
                <a:effectLst/>
                <a:latin typeface="Calibri" panose="020F0502020204030204" pitchFamily="34" charset="0"/>
                <a:ea typeface="Calibri" panose="020F0502020204030204" pitchFamily="34" charset="0"/>
                <a:cs typeface="Calibri" panose="020F0502020204030204" pitchFamily="34" charset="0"/>
              </a:rPr>
              <a:t>source</a:t>
            </a:r>
            <a:r>
              <a:rPr lang="pl-PL" sz="1800" b="0" dirty="0">
                <a:effectLst/>
                <a:latin typeface="Calibri" panose="020F0502020204030204" pitchFamily="34" charset="0"/>
                <a:ea typeface="Calibri" panose="020F0502020204030204" pitchFamily="34" charset="0"/>
                <a:cs typeface="Calibri" panose="020F0502020204030204" pitchFamily="34" charset="0"/>
              </a:rPr>
              <a:t>. </a:t>
            </a:r>
          </a:p>
          <a:p>
            <a:pPr marL="0" marR="0" lvl="0" indent="0" algn="l" defTabSz="914400" rtl="0" eaLnBrk="1" fontAlgn="auto" latinLnBrk="0" hangingPunct="1">
              <a:lnSpc>
                <a:spcPct val="114000"/>
              </a:lnSpc>
              <a:spcBef>
                <a:spcPts val="300"/>
              </a:spcBef>
              <a:spcAft>
                <a:spcPts val="300"/>
              </a:spcAft>
              <a:buClrTx/>
              <a:buSzPct val="100000"/>
              <a:buNone/>
              <a:tabLst/>
              <a:defRPr/>
            </a:pPr>
            <a:br>
              <a:rPr lang="pl-PL" sz="1800" b="1" dirty="0">
                <a:effectLst/>
                <a:latin typeface="Calibri" panose="020F0502020204030204" pitchFamily="34" charset="0"/>
                <a:ea typeface="Calibri" panose="020F0502020204030204" pitchFamily="34" charset="0"/>
              </a:rPr>
            </a:br>
            <a:r>
              <a:rPr lang="pl-PL" sz="1800" b="1" dirty="0">
                <a:effectLst/>
                <a:latin typeface="Calibri" panose="020F0502020204030204" pitchFamily="34" charset="0"/>
                <a:ea typeface="Calibri" panose="020F0502020204030204" pitchFamily="34" charset="0"/>
              </a:rPr>
              <a:t>   </a:t>
            </a:r>
            <a:r>
              <a:rPr lang="pl-PL" sz="1800" dirty="0">
                <a:effectLst/>
                <a:latin typeface="Calibri" panose="020F0502020204030204" pitchFamily="34" charset="0"/>
                <a:ea typeface="Calibri" panose="020F0502020204030204" pitchFamily="34" charset="0"/>
              </a:rPr>
              <a:t>Zakres dopuszczalnych zmian:</a:t>
            </a:r>
          </a:p>
          <a:p>
            <a:pPr>
              <a:lnSpc>
                <a:spcPct val="114000"/>
              </a:lnSpc>
              <a:spcBef>
                <a:spcPts val="300"/>
              </a:spcBef>
              <a:spcAft>
                <a:spcPts val="300"/>
              </a:spcAft>
              <a:defRPr/>
            </a:pPr>
            <a:r>
              <a:rPr lang="pl-PL" sz="1800" dirty="0">
                <a:effectLst/>
                <a:latin typeface="Calibri" panose="020F0502020204030204" pitchFamily="34" charset="0"/>
                <a:ea typeface="Calibri" panose="020F0502020204030204" pitchFamily="34" charset="0"/>
              </a:rPr>
              <a:t>opisania posiadanych narzędzi informatycznych; </a:t>
            </a:r>
          </a:p>
          <a:p>
            <a:pPr>
              <a:lnSpc>
                <a:spcPct val="114000"/>
              </a:lnSpc>
              <a:spcBef>
                <a:spcPts val="300"/>
              </a:spcBef>
              <a:spcAft>
                <a:spcPts val="300"/>
              </a:spcAft>
              <a:defRPr/>
            </a:pPr>
            <a:r>
              <a:rPr lang="pl-PL" sz="1800" dirty="0">
                <a:effectLst/>
                <a:latin typeface="Calibri" panose="020F0502020204030204" pitchFamily="34" charset="0"/>
                <a:ea typeface="Calibri" panose="020F0502020204030204" pitchFamily="34" charset="0"/>
              </a:rPr>
              <a:t>wskazania zakresu funkcji systemów planowanych do wdrożenia w projekcie z wykorzystaniem rozwiązań open </a:t>
            </a:r>
            <a:r>
              <a:rPr lang="pl-PL" sz="1800" dirty="0" err="1">
                <a:effectLst/>
                <a:latin typeface="Calibri" panose="020F0502020204030204" pitchFamily="34" charset="0"/>
                <a:ea typeface="Calibri" panose="020F0502020204030204" pitchFamily="34" charset="0"/>
              </a:rPr>
              <a:t>source</a:t>
            </a:r>
            <a:r>
              <a:rPr lang="pl-PL" sz="1800" dirty="0">
                <a:effectLst/>
                <a:latin typeface="Calibri" panose="020F0502020204030204" pitchFamily="34" charset="0"/>
                <a:ea typeface="Calibri" panose="020F0502020204030204" pitchFamily="34" charset="0"/>
              </a:rPr>
              <a:t>; </a:t>
            </a:r>
          </a:p>
          <a:p>
            <a:pPr>
              <a:lnSpc>
                <a:spcPct val="114000"/>
              </a:lnSpc>
              <a:spcBef>
                <a:spcPts val="300"/>
              </a:spcBef>
              <a:spcAft>
                <a:spcPts val="300"/>
              </a:spcAft>
              <a:defRPr/>
            </a:pPr>
            <a:r>
              <a:rPr lang="pl-PL" sz="1800" dirty="0">
                <a:effectLst/>
                <a:latin typeface="Calibri" panose="020F0502020204030204" pitchFamily="34" charset="0"/>
                <a:ea typeface="Calibri" panose="020F0502020204030204" pitchFamily="34" charset="0"/>
              </a:rPr>
              <a:t>określenia wymogów licencjonowania zewnętrznego oraz wymogów dotyczących oprogramowania standardowego.</a:t>
            </a:r>
          </a:p>
          <a:p>
            <a:pPr marL="176213" indent="0">
              <a:lnSpc>
                <a:spcPct val="115000"/>
              </a:lnSpc>
              <a:spcAft>
                <a:spcPts val="10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28394217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9D2B2EE9-C79F-4026-468E-9D9D270AA671}"/>
              </a:ext>
            </a:extLst>
          </p:cNvPr>
          <p:cNvSpPr>
            <a:spLocks noGrp="1"/>
          </p:cNvSpPr>
          <p:nvPr>
            <p:ph idx="4294967295"/>
          </p:nvPr>
        </p:nvSpPr>
        <p:spPr>
          <a:xfrm>
            <a:off x="474216" y="1399032"/>
            <a:ext cx="10879587" cy="4111097"/>
          </a:xfrm>
          <a:prstGeom prst="rect">
            <a:avLst/>
          </a:prstGeom>
        </p:spPr>
        <p:txBody>
          <a:bodyPr/>
          <a:lstStyle/>
          <a:p>
            <a:pPr marL="0" indent="0">
              <a:lnSpc>
                <a:spcPct val="114000"/>
              </a:lnSpc>
              <a:spcBef>
                <a:spcPts val="300"/>
              </a:spcBef>
              <a:spcAft>
                <a:spcPts val="300"/>
              </a:spcAft>
              <a:buNone/>
            </a:pPr>
            <a:r>
              <a:rPr lang="pl-PL" sz="1800" b="1" dirty="0">
                <a:effectLst/>
                <a:latin typeface="Calibri" panose="020F0502020204030204" pitchFamily="34" charset="0"/>
                <a:ea typeface="Calibri" panose="020F0502020204030204" pitchFamily="34" charset="0"/>
              </a:rPr>
              <a:t>13.  Zapewnienie jakości oraz bezpieczeństwa informacji (teleinformatycznego i oprogramowania) </a:t>
            </a:r>
            <a:r>
              <a:rPr lang="pl-PL" sz="1800" b="1" dirty="0">
                <a:latin typeface="Calibri" panose="020F0502020204030204" pitchFamily="34" charset="0"/>
                <a:ea typeface="Calibri" panose="020F0502020204030204" pitchFamily="34" charset="0"/>
              </a:rPr>
              <a:t> </a:t>
            </a: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Celem kryterium jest zapewnienie kontroli oprogramowania pod względem bezpieczeństwa i jakości kodów źródłowych., m.in. </a:t>
            </a:r>
            <a:r>
              <a:rPr lang="pl-PL" sz="1800" dirty="0">
                <a:latin typeface="Calibri" panose="020F0502020204030204" pitchFamily="34" charset="0"/>
                <a:ea typeface="Calibri" panose="020F0502020204030204" pitchFamily="34" charset="0"/>
                <a:cs typeface="Calibri" panose="020F0502020204030204" pitchFamily="34" charset="0"/>
              </a:rPr>
              <a:t>czy zaplanowano analizę bezpieczeństwa kodu wytwarzanego oprogramowania, zaplanowano testy penetracyjne kodu i środowiska, czy zaplanowano testy automatyczne.</a:t>
            </a: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358775" marR="3175" indent="0">
              <a:lnSpc>
                <a:spcPct val="114000"/>
              </a:lnSpc>
              <a:spcBef>
                <a:spcPts val="300"/>
              </a:spcBef>
              <a:spcAft>
                <a:spcPts val="300"/>
              </a:spcAft>
              <a:buNone/>
            </a:pPr>
            <a:endParaRPr lang="pl-PL" sz="1800" b="1" dirty="0">
              <a:effectLst/>
              <a:latin typeface="Calibri" panose="020F0502020204030204" pitchFamily="34" charset="0"/>
              <a:ea typeface="Calibri" panose="020F0502020204030204" pitchFamily="34" charset="0"/>
              <a:cs typeface="Calibri" panose="020F0502020204030204" pitchFamily="34" charset="0"/>
            </a:endParaRPr>
          </a:p>
          <a:p>
            <a:pPr marL="358775" indent="0">
              <a:lnSpc>
                <a:spcPct val="114000"/>
              </a:lnSpc>
              <a:spcBef>
                <a:spcPts val="300"/>
              </a:spcBef>
              <a:spcAft>
                <a:spcPts val="300"/>
              </a:spcAft>
              <a:buNone/>
            </a:pPr>
            <a:r>
              <a:rPr lang="pl-PL" sz="1800" dirty="0"/>
              <a:t>Zakres dopuszczalnych zmian:</a:t>
            </a:r>
          </a:p>
          <a:p>
            <a:pPr marL="644525" indent="-285750">
              <a:lnSpc>
                <a:spcPct val="114000"/>
              </a:lnSpc>
              <a:spcBef>
                <a:spcPts val="300"/>
              </a:spcBef>
              <a:spcAft>
                <a:spcPts val="300"/>
              </a:spcAft>
              <a:buFont typeface="Arial" panose="020B0604020202020204" pitchFamily="34" charset="0"/>
              <a:buChar char="•"/>
            </a:pPr>
            <a:r>
              <a:rPr lang="pl-PL" sz="1800" dirty="0"/>
              <a:t>nie przedstawiano analiz zawierających wymagania bezpieczeństwa informacji, </a:t>
            </a:r>
          </a:p>
          <a:p>
            <a:pPr marL="644525" indent="-285750">
              <a:lnSpc>
                <a:spcPct val="114000"/>
              </a:lnSpc>
              <a:spcBef>
                <a:spcPts val="300"/>
              </a:spcBef>
              <a:spcAft>
                <a:spcPts val="300"/>
              </a:spcAft>
            </a:pPr>
            <a:r>
              <a:rPr lang="pl-PL" sz="1800" dirty="0"/>
              <a:t>nie wskazano podmiotu odpowiedzialnego za przeprowadzenie testów bezpieczeństwa, </a:t>
            </a:r>
          </a:p>
          <a:p>
            <a:pPr marL="644525" indent="-285750">
              <a:lnSpc>
                <a:spcPct val="114000"/>
              </a:lnSpc>
              <a:spcBef>
                <a:spcPts val="300"/>
              </a:spcBef>
              <a:spcAft>
                <a:spcPts val="300"/>
              </a:spcAft>
            </a:pPr>
            <a:r>
              <a:rPr lang="pl-PL" sz="1800" dirty="0"/>
              <a:t>nie  wskazano metodyki i zakresu zaplanowanych testów, </a:t>
            </a:r>
          </a:p>
          <a:p>
            <a:pPr marL="644525" indent="-285750">
              <a:lnSpc>
                <a:spcPct val="114000"/>
              </a:lnSpc>
              <a:spcBef>
                <a:spcPts val="300"/>
              </a:spcBef>
              <a:spcAft>
                <a:spcPts val="300"/>
              </a:spcAft>
            </a:pPr>
            <a:r>
              <a:rPr lang="pl-PL" sz="1800" dirty="0"/>
              <a:t>nie opisano zakresu testów i środowiska testowego.</a:t>
            </a:r>
          </a:p>
          <a:p>
            <a:pPr marL="358775" marR="3175" indent="0">
              <a:lnSpc>
                <a:spcPct val="114000"/>
              </a:lnSpc>
              <a:spcBef>
                <a:spcPts val="300"/>
              </a:spcBef>
              <a:spcAft>
                <a:spcPts val="300"/>
              </a:spcAft>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0" indent="0">
              <a:lnSpc>
                <a:spcPct val="114000"/>
              </a:lnSpc>
              <a:spcBef>
                <a:spcPts val="300"/>
              </a:spcBef>
              <a:spcAft>
                <a:spcPts val="300"/>
              </a:spcAft>
              <a:buNone/>
            </a:pPr>
            <a:endParaRPr lang="pl-PL" b="1" dirty="0"/>
          </a:p>
        </p:txBody>
      </p:sp>
      <p:sp>
        <p:nvSpPr>
          <p:cNvPr id="3" name="Tytuł 2">
            <a:extLst>
              <a:ext uri="{FF2B5EF4-FFF2-40B4-BE49-F238E27FC236}">
                <a16:creationId xmlns:a16="http://schemas.microsoft.com/office/drawing/2014/main" id="{885FB845-2431-02EC-026E-009A3D4D8697}"/>
              </a:ext>
            </a:extLst>
          </p:cNvPr>
          <p:cNvSpPr>
            <a:spLocks noGrp="1"/>
          </p:cNvSpPr>
          <p:nvPr>
            <p:ph type="title"/>
          </p:nvPr>
        </p:nvSpPr>
        <p:spPr/>
        <p:txBody>
          <a:bodyPr/>
          <a:lstStyle/>
          <a:p>
            <a:r>
              <a:rPr kumimoji="0" lang="pl-PL" sz="29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20552102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482309"/>
            <a:ext cx="11445078" cy="4417749"/>
          </a:xfrm>
          <a:prstGeom prst="rect">
            <a:avLst/>
          </a:prstGeom>
        </p:spPr>
        <p:txBody>
          <a:bodyPr/>
          <a:lstStyle/>
          <a:p>
            <a:pPr marL="0" marR="0" lvl="0" indent="0" algn="l" defTabSz="914400" rtl="0" eaLnBrk="1" fontAlgn="auto" latinLnBrk="0" hangingPunct="1">
              <a:lnSpc>
                <a:spcPct val="114000"/>
              </a:lnSpc>
              <a:spcBef>
                <a:spcPts val="0"/>
              </a:spcBef>
              <a:buClrTx/>
              <a:buSzPct val="100000"/>
              <a:buNone/>
              <a:tabLst/>
              <a:defRPr/>
            </a:pPr>
            <a:r>
              <a:rPr lang="pl-PL" sz="1800" b="1" dirty="0">
                <a:effectLst/>
                <a:latin typeface="Calibri" panose="020F0502020204030204" pitchFamily="34" charset="0"/>
                <a:ea typeface="Calibri" panose="020F0502020204030204" pitchFamily="34" charset="0"/>
              </a:rPr>
              <a:t>14. Zapewnienie wysokiej użyteczności funkcjonalnej e-usługi/systemu – slajd 1 z 2</a:t>
            </a:r>
          </a:p>
          <a:p>
            <a:pPr marL="0" marR="0" lvl="0" indent="0" algn="l" defTabSz="914400" rtl="0" eaLnBrk="1" fontAlgn="auto" latinLnBrk="0" hangingPunct="1">
              <a:lnSpc>
                <a:spcPct val="114000"/>
              </a:lnSpc>
              <a:spcBef>
                <a:spcPts val="0"/>
              </a:spcBef>
              <a:buClrTx/>
              <a:buSzPct val="100000"/>
              <a:buNone/>
              <a:tabLst/>
              <a:defRPr/>
            </a:pPr>
            <a:endParaRPr lang="pl-PL" sz="1800" b="1" dirty="0">
              <a:effectLst/>
              <a:latin typeface="Calibri" panose="020F0502020204030204" pitchFamily="34" charset="0"/>
              <a:ea typeface="Calibri" panose="020F0502020204030204" pitchFamily="34" charset="0"/>
            </a:endParaRPr>
          </a:p>
          <a:p>
            <a:pPr marL="352425" marR="3175" indent="-352425">
              <a:lnSpc>
                <a:spcPct val="114000"/>
              </a:lnSpc>
              <a:spcBef>
                <a:spcPts val="0"/>
              </a:spcBef>
              <a:buNone/>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 ramach kryterium weryfikowane będzie czy: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2425" marR="3175" lvl="0" indent="-352425" fontAlgn="base">
              <a:lnSpc>
                <a:spcPct val="114000"/>
              </a:lnSpc>
              <a:spcBef>
                <a:spcPts val="0"/>
              </a:spcBef>
              <a:buClr>
                <a:srgbClr val="000000"/>
              </a:buClr>
              <a:buFont typeface="+mj-lt"/>
              <a:buAutoNum type="alphaLcParenR"/>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Właściwie zbadano i zdefiniowano potrzeby grupy docelowej rozwiązania;</a:t>
            </a:r>
          </a:p>
          <a:p>
            <a:pPr marL="352425" marR="3175" lvl="0" indent="-352425" fontAlgn="base">
              <a:lnSpc>
                <a:spcPct val="114000"/>
              </a:lnSpc>
              <a:spcBef>
                <a:spcPts val="0"/>
              </a:spcBef>
              <a:buClr>
                <a:srgbClr val="000000"/>
              </a:buClr>
              <a:buFont typeface="+mj-lt"/>
              <a:buAutoNum type="alphaLcParenR"/>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Wnioskodawca przedstawił wynik analizy/badania funkcjonalności e-usługi/systemu, a także - sposobu zapewnienia korzystania z usługi/systemu, również w okresie trwałości. Analiza ta powinna potwierdzać realność i uzasadnienie dla wartości wskaźnika rezultatu i jego utrzymania.</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52425" marR="3810" lvl="0" indent="-352425" fontAlgn="base">
              <a:lnSpc>
                <a:spcPct val="114000"/>
              </a:lnSpc>
              <a:spcBef>
                <a:spcPts val="0"/>
              </a:spcBef>
              <a:buClr>
                <a:srgbClr val="000000"/>
              </a:buClr>
              <a:buFont typeface="+mj-lt"/>
              <a:buAutoNum type="alphaLcParenR"/>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Planowane jest zaangażowanie użytkowników końcowych do współpracy na wszystkich istotnych fazach projektowania systemu, tj. od fazy definiowania problemu do fazy opracowania jego rozwiązania;</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52425" marR="3810" lvl="0" indent="-352425" fontAlgn="base">
              <a:lnSpc>
                <a:spcPct val="114000"/>
              </a:lnSpc>
              <a:spcBef>
                <a:spcPts val="0"/>
              </a:spcBef>
              <a:buClr>
                <a:srgbClr val="000000"/>
              </a:buClr>
              <a:buFont typeface="+mj-lt"/>
              <a:buAutoNum type="alphaLcParenR"/>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Wnioskodawca opisał w jaki sposób, i na którym etapie przewidziane jest testowanie funkcjonalne e-usługi/systemu z docelowym użytkownikiem oraz określił kryteria akceptacji dla kluczowych funkcjonalności e-usługi/systemu; </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4124464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417749"/>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14. Zapewnienie wysokiej użyteczności funkcjonalnej e-usługi/systemu – slajd 2 z 2</a:t>
            </a: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a:p>
            <a:pPr marL="0" marR="3810" lvl="0" indent="0" fontAlgn="base">
              <a:lnSpc>
                <a:spcPct val="114000"/>
              </a:lnSpc>
              <a:spcBef>
                <a:spcPts val="0"/>
              </a:spcBef>
              <a:buClr>
                <a:srgbClr val="000000"/>
              </a:buClr>
              <a:buSzPts val="1200"/>
              <a:buNone/>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e)  Wnioskodawca opisał w jaki sposób, i na którym etapie będzie badane zadowolenie użytkowników z e-usługi/systemu;</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52425" marR="3810" lvl="0" indent="-352425" fontAlgn="base">
              <a:lnSpc>
                <a:spcPct val="114000"/>
              </a:lnSpc>
              <a:spcBef>
                <a:spcPts val="0"/>
              </a:spcBef>
              <a:buClr>
                <a:srgbClr val="000000"/>
              </a:buClr>
              <a:buSzPts val="1200"/>
              <a:buNone/>
            </a:pPr>
            <a:r>
              <a:rPr lang="pl-PL" sz="1800" dirty="0">
                <a:uFill>
                  <a:solidFill>
                    <a:srgbClr val="000000"/>
                  </a:solidFill>
                </a:uFill>
                <a:latin typeface="Calibri" panose="020F0502020204030204" pitchFamily="34" charset="0"/>
                <a:ea typeface="Calibri" panose="020F0502020204030204" pitchFamily="34" charset="0"/>
                <a:cs typeface="Calibri" panose="020F0502020204030204" pitchFamily="34" charset="0"/>
              </a:rPr>
              <a:t>f)   </a:t>
            </a: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Wnioskodawca przedstawił opis współpracy z przedstawicielami grup odbiorców w zakresie opracowania „przyjaznego” interfejsu użytkownika i przeprowadzenia testów UX;</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273050" marR="3810" lvl="0" indent="-273050" fontAlgn="base">
              <a:lnSpc>
                <a:spcPct val="114000"/>
              </a:lnSpc>
              <a:spcBef>
                <a:spcPts val="0"/>
              </a:spcBef>
              <a:buClr>
                <a:srgbClr val="000000"/>
              </a:buClr>
              <a:buSzPts val="1200"/>
              <a:buNone/>
            </a:pPr>
            <a:r>
              <a:rPr lang="pl-PL" sz="1800" b="0"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g)  *Zbadano czy istnieją e-usługi (produkcyjnie lub w stadium realizacji) o podobnym zakresie funkcjonalnym. Jeśli istnieją to Wnioskodawca powinien przedstawić uzasadnienie potwierdzające odmienność e-usługi. </a:t>
            </a:r>
          </a:p>
          <a:p>
            <a:pPr marL="0" marR="3810" lvl="0" indent="0" fontAlgn="base">
              <a:lnSpc>
                <a:spcPct val="114000"/>
              </a:lnSpc>
              <a:spcBef>
                <a:spcPts val="0"/>
              </a:spcBef>
              <a:buClr>
                <a:srgbClr val="000000"/>
              </a:buClr>
              <a:buSzPts val="1200"/>
              <a:buNone/>
            </a:pP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14000"/>
              </a:lnSpc>
              <a:spcBef>
                <a:spcPts val="0"/>
              </a:spcBef>
              <a:buNone/>
            </a:pPr>
            <a:r>
              <a:rPr lang="pl-PL" sz="1800" dirty="0">
                <a:effectLst/>
                <a:latin typeface="Calibri" panose="020F0502020204030204" pitchFamily="34" charset="0"/>
                <a:ea typeface="Calibri" panose="020F0502020204030204" pitchFamily="34" charset="0"/>
              </a:rPr>
              <a:t>*aspekt g) oceniany tylko w przypadku projektów z zakresu e-usług</a:t>
            </a:r>
            <a:endParaRPr lang="pl-PL" sz="1800" b="1" u="none" strike="noStrike"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effectLst/>
              <a:latin typeface="Calibri" panose="020F0502020204030204" pitchFamily="34" charset="0"/>
              <a:ea typeface="Calibri" panose="020F050202020403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711543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080CD54B-52DF-4D51-C959-22C7C2747862}"/>
              </a:ext>
            </a:extLst>
          </p:cNvPr>
          <p:cNvSpPr>
            <a:spLocks noGrp="1"/>
          </p:cNvSpPr>
          <p:nvPr>
            <p:ph idx="4294967295"/>
          </p:nvPr>
        </p:nvSpPr>
        <p:spPr>
          <a:xfrm>
            <a:off x="474216" y="1399032"/>
            <a:ext cx="10879587" cy="4566339"/>
          </a:xfrm>
          <a:prstGeom prst="rect">
            <a:avLst/>
          </a:prstGeom>
        </p:spPr>
        <p:txBody>
          <a:bodyPr/>
          <a:lstStyle/>
          <a:p>
            <a:pPr marL="342900" indent="-342900">
              <a:lnSpc>
                <a:spcPct val="114000"/>
              </a:lnSpc>
              <a:spcBef>
                <a:spcPts val="300"/>
              </a:spcBef>
              <a:spcAft>
                <a:spcPts val="300"/>
              </a:spcAft>
              <a:buAutoNum type="arabicPeriod"/>
            </a:pPr>
            <a:r>
              <a:rPr lang="pl-PL" sz="1800" b="1" dirty="0">
                <a:effectLst/>
                <a:latin typeface="+mn-lt"/>
                <a:ea typeface="Open Sans" panose="020B0606030504020204" pitchFamily="34" charset="0"/>
                <a:cs typeface="Open Sans" panose="020B0606030504020204" pitchFamily="34" charset="0"/>
              </a:rPr>
              <a:t>Złożenie wniosku o dofinansowanie w odpowiedniej formie  </a:t>
            </a:r>
            <a:endParaRPr lang="pl-PL" sz="1800" b="1" dirty="0">
              <a:highlight>
                <a:srgbClr val="FFFF00"/>
              </a:highlight>
              <a:latin typeface="+mn-lt"/>
              <a:ea typeface="Open Sans" panose="020B0606030504020204" pitchFamily="34" charset="0"/>
              <a:cs typeface="Open Sans" panose="020B0606030504020204" pitchFamily="34" charset="0"/>
            </a:endParaRPr>
          </a:p>
          <a:p>
            <a:pPr marL="358775" indent="0">
              <a:lnSpc>
                <a:spcPct val="114000"/>
              </a:lnSpc>
              <a:spcBef>
                <a:spcPts val="300"/>
              </a:spcBef>
              <a:spcAft>
                <a:spcPts val="300"/>
              </a:spcAft>
              <a:buNone/>
            </a:pPr>
            <a:r>
              <a:rPr lang="pl-PL" sz="1800" dirty="0">
                <a:solidFill>
                  <a:srgbClr val="000000"/>
                </a:solidFill>
                <a:latin typeface="+mn-lt"/>
                <a:ea typeface="Open Sans"/>
                <a:cs typeface="Open Sans"/>
              </a:rPr>
              <a:t>W ramach kryterium weryfikowane jest czy Wnioskodawca złożył podpisany przez upoważnioną osobę/osoby wniosek o dofinansowanie w postaci elektronicznej zgodnie z wymaganiami określonymi w regulaminie wyboru projektów. </a:t>
            </a:r>
          </a:p>
          <a:p>
            <a:pPr marL="358775" indent="0">
              <a:lnSpc>
                <a:spcPct val="114000"/>
              </a:lnSpc>
              <a:spcBef>
                <a:spcPts val="300"/>
              </a:spcBef>
              <a:spcAft>
                <a:spcPts val="300"/>
              </a:spcAft>
              <a:buNone/>
            </a:pPr>
            <a:endParaRPr lang="pl-PL" sz="1800" dirty="0">
              <a:latin typeface="+mn-lt"/>
              <a:ea typeface="Open Sans"/>
              <a:cs typeface="Open Sans"/>
            </a:endParaRPr>
          </a:p>
          <a:p>
            <a:pPr marL="342900" indent="-342900">
              <a:lnSpc>
                <a:spcPct val="114000"/>
              </a:lnSpc>
              <a:spcBef>
                <a:spcPts val="300"/>
              </a:spcBef>
              <a:spcAft>
                <a:spcPts val="300"/>
              </a:spcAft>
              <a:buFont typeface="+mj-lt"/>
              <a:buAutoNum type="arabicPeriod" startAt="2"/>
            </a:pPr>
            <a:r>
              <a:rPr lang="pl-PL" sz="1800" b="1" dirty="0">
                <a:latin typeface="+mn-lt"/>
                <a:ea typeface="Open Sans" panose="020B0606030504020204" pitchFamily="34" charset="0"/>
                <a:cs typeface="Open Sans" panose="020B0606030504020204" pitchFamily="34" charset="0"/>
              </a:rPr>
              <a:t>Kompletność dokumentacji wymaganej na etapie aplikowania</a:t>
            </a:r>
            <a:endParaRPr lang="pl-PL" sz="1800" b="1" dirty="0">
              <a:highlight>
                <a:srgbClr val="FFFF00"/>
              </a:highlight>
              <a:latin typeface="+mn-lt"/>
              <a:ea typeface="Open Sans" panose="020B0606030504020204" pitchFamily="34" charset="0"/>
              <a:cs typeface="Open Sans" panose="020B0606030504020204" pitchFamily="34" charset="0"/>
            </a:endParaRPr>
          </a:p>
          <a:p>
            <a:pPr marL="358775" indent="0">
              <a:lnSpc>
                <a:spcPct val="114000"/>
              </a:lnSpc>
              <a:spcBef>
                <a:spcPts val="300"/>
              </a:spcBef>
              <a:spcAft>
                <a:spcPts val="300"/>
              </a:spcAft>
              <a:buNone/>
            </a:pPr>
            <a:r>
              <a:rPr lang="pl-PL" sz="1800" dirty="0">
                <a:solidFill>
                  <a:srgbClr val="000000"/>
                </a:solidFill>
                <a:latin typeface="+mn-lt"/>
                <a:ea typeface="Open Sans"/>
                <a:cs typeface="Open Sans"/>
              </a:rPr>
              <a:t>W ramach kryterium weryfikowane jest czy:</a:t>
            </a:r>
          </a:p>
          <a:p>
            <a:pPr marL="800102" lvl="1" indent="-342900">
              <a:lnSpc>
                <a:spcPct val="114000"/>
              </a:lnSpc>
              <a:spcBef>
                <a:spcPts val="300"/>
              </a:spcBef>
              <a:spcAft>
                <a:spcPts val="300"/>
              </a:spcAft>
              <a:buFont typeface="+mj-lt"/>
              <a:buAutoNum type="arabicPeriod"/>
            </a:pPr>
            <a:r>
              <a:rPr lang="pl-PL" sz="1800" dirty="0">
                <a:latin typeface="+mn-lt"/>
                <a:ea typeface="Open Sans"/>
                <a:cs typeface="Open Sans"/>
              </a:rPr>
              <a:t>Wnioskodawca złożył wypełniony we wszystkich wymaganych polach wniosek o dofinansowanie wraz z kompletem wymaganych czytelnych załączników oraz </a:t>
            </a:r>
          </a:p>
          <a:p>
            <a:pPr marL="800102" lvl="1" indent="-342900">
              <a:lnSpc>
                <a:spcPct val="114000"/>
              </a:lnSpc>
              <a:spcBef>
                <a:spcPts val="300"/>
              </a:spcBef>
              <a:spcAft>
                <a:spcPts val="300"/>
              </a:spcAft>
              <a:buFont typeface="+mj-lt"/>
              <a:buAutoNum type="arabicPeriod"/>
            </a:pPr>
            <a:r>
              <a:rPr lang="pl-PL" sz="1800" dirty="0">
                <a:latin typeface="+mn-lt"/>
                <a:ea typeface="Open Sans"/>
                <a:cs typeface="Open Sans"/>
              </a:rPr>
              <a:t>we wniosku o dofinansowanie, w oświadczeniach oraz w załącznikach do wniosku nie występują istotne rozbieżności: w szczególności wartość budżetu projektu, wskaźniki projektu.</a:t>
            </a:r>
          </a:p>
          <a:p>
            <a:pPr marL="358775" indent="0">
              <a:lnSpc>
                <a:spcPct val="114000"/>
              </a:lnSpc>
              <a:spcBef>
                <a:spcPts val="300"/>
              </a:spcBef>
              <a:spcAft>
                <a:spcPts val="300"/>
              </a:spcAft>
              <a:buNone/>
            </a:pPr>
            <a:r>
              <a:rPr lang="pl-PL" sz="1800" dirty="0">
                <a:latin typeface="+mn-lt"/>
                <a:ea typeface="Open Sans"/>
                <a:cs typeface="Open Sans"/>
              </a:rPr>
              <a:t>(projekt musi uzyskać pozytywną ocenę we wszystkich punktach)</a:t>
            </a:r>
            <a:endParaRPr lang="pl-PL" sz="1800" b="1" dirty="0">
              <a:effectLst/>
              <a:latin typeface="+mn-lt"/>
              <a:ea typeface="Open Sans"/>
              <a:cs typeface="Open Sans"/>
            </a:endParaRPr>
          </a:p>
          <a:p>
            <a:pPr marL="358775" indent="0">
              <a:lnSpc>
                <a:spcPct val="114000"/>
              </a:lnSpc>
              <a:spcBef>
                <a:spcPts val="300"/>
              </a:spcBef>
              <a:spcAft>
                <a:spcPts val="300"/>
              </a:spcAft>
              <a:buNone/>
            </a:pPr>
            <a:endParaRPr lang="pl-PL" sz="1800" dirty="0">
              <a:solidFill>
                <a:srgbClr val="000000"/>
              </a:solidFill>
              <a:latin typeface="+mn-lt"/>
              <a:ea typeface="Open Sans"/>
              <a:cs typeface="Open Sans"/>
            </a:endParaRPr>
          </a:p>
        </p:txBody>
      </p:sp>
      <p:sp>
        <p:nvSpPr>
          <p:cNvPr id="3" name="Tytuł 2">
            <a:extLst>
              <a:ext uri="{FF2B5EF4-FFF2-40B4-BE49-F238E27FC236}">
                <a16:creationId xmlns:a16="http://schemas.microsoft.com/office/drawing/2014/main" id="{A60568B8-FA6D-FD89-A071-40544357C7BC}"/>
              </a:ext>
            </a:extLst>
          </p:cNvPr>
          <p:cNvSpPr>
            <a:spLocks noGrp="1"/>
          </p:cNvSpPr>
          <p:nvPr>
            <p:ph type="title"/>
          </p:nvPr>
        </p:nvSpPr>
        <p:spPr/>
        <p:txBody>
          <a:bodyPr>
            <a:noAutofit/>
          </a:bodyPr>
          <a:lstStyle/>
          <a:p>
            <a:r>
              <a:rPr lang="pl-PL" sz="3200" dirty="0">
                <a:latin typeface="+mn-lt"/>
                <a:ea typeface="Verdana" panose="020B0604030504040204" pitchFamily="34" charset="0"/>
                <a:cs typeface="Arial" charset="0"/>
              </a:rPr>
              <a:t>Kryteria formalne</a:t>
            </a:r>
            <a:endParaRPr lang="pl-PL" sz="3200" dirty="0">
              <a:latin typeface="+mn-lt"/>
            </a:endParaRPr>
          </a:p>
        </p:txBody>
      </p:sp>
    </p:spTree>
    <p:extLst>
      <p:ext uri="{BB962C8B-B14F-4D97-AF65-F5344CB8AC3E}">
        <p14:creationId xmlns:p14="http://schemas.microsoft.com/office/powerpoint/2010/main" val="3518277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9D2B2EE9-C79F-4026-468E-9D9D270AA671}"/>
              </a:ext>
            </a:extLst>
          </p:cNvPr>
          <p:cNvSpPr>
            <a:spLocks noGrp="1"/>
          </p:cNvSpPr>
          <p:nvPr>
            <p:ph idx="4294967295"/>
          </p:nvPr>
        </p:nvSpPr>
        <p:spPr>
          <a:xfrm>
            <a:off x="474216" y="1399032"/>
            <a:ext cx="10879587" cy="4111097"/>
          </a:xfrm>
          <a:prstGeom prst="rect">
            <a:avLst/>
          </a:prstGeom>
        </p:spPr>
        <p:txBody>
          <a:bodyPr/>
          <a:lstStyle/>
          <a:p>
            <a:pPr marL="0" indent="0">
              <a:lnSpc>
                <a:spcPct val="114000"/>
              </a:lnSpc>
              <a:spcBef>
                <a:spcPts val="300"/>
              </a:spcBef>
              <a:spcAft>
                <a:spcPts val="300"/>
              </a:spcAft>
              <a:buNone/>
            </a:pPr>
            <a:r>
              <a:rPr lang="pl-PL" sz="1800" b="1" dirty="0">
                <a:effectLst/>
                <a:latin typeface="Calibri" panose="020F0502020204030204" pitchFamily="34" charset="0"/>
                <a:ea typeface="Calibri" panose="020F0502020204030204" pitchFamily="34" charset="0"/>
              </a:rPr>
              <a:t>15. Metodyka prowadzenia i dokumentowania projektu</a:t>
            </a:r>
            <a:r>
              <a:rPr lang="pl-PL" sz="1800" b="1" dirty="0">
                <a:latin typeface="Calibri" panose="020F0502020204030204" pitchFamily="34" charset="0"/>
                <a:ea typeface="Calibri" panose="020F0502020204030204" pitchFamily="34" charset="0"/>
              </a:rPr>
              <a:t> </a:t>
            </a:r>
          </a:p>
          <a:p>
            <a:pPr marL="358775" marR="3175" indent="0">
              <a:lnSpc>
                <a:spcPct val="115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Wnioskodawca powinien wskazać jaką zastosuje metodykę zarządzania projektem</a:t>
            </a:r>
            <a:r>
              <a:rPr lang="pl-PL" sz="1800" dirty="0">
                <a:latin typeface="Calibri" panose="020F0502020204030204" pitchFamily="34" charset="0"/>
                <a:ea typeface="Calibri" panose="020F0502020204030204" pitchFamily="34" charset="0"/>
                <a:cs typeface="Calibri" panose="020F0502020204030204" pitchFamily="34" charset="0"/>
              </a:rPr>
              <a:t>, opisze strukturę zespołu projektowego. Wnioskodawca powinien wykazać, że w ramach wybranej metodyki prowadzony jest regularny monitoring </a:t>
            </a:r>
            <a:r>
              <a:rPr lang="pl-PL" sz="1800" dirty="0" err="1">
                <a:latin typeface="Calibri" panose="020F0502020204030204" pitchFamily="34" charset="0"/>
                <a:ea typeface="Calibri" panose="020F0502020204030204" pitchFamily="34" charset="0"/>
                <a:cs typeface="Calibri" panose="020F0502020204030204" pitchFamily="34" charset="0"/>
              </a:rPr>
              <a:t>ryzyk</a:t>
            </a:r>
            <a:r>
              <a:rPr lang="pl-PL" sz="1800" dirty="0">
                <a:latin typeface="Calibri" panose="020F0502020204030204" pitchFamily="34" charset="0"/>
                <a:ea typeface="Calibri" panose="020F0502020204030204" pitchFamily="34" charset="0"/>
                <a:cs typeface="Calibri" panose="020F0502020204030204" pitchFamily="34" charset="0"/>
              </a:rPr>
              <a:t>, zmian oraz postępu w realizacji projektu.</a:t>
            </a:r>
          </a:p>
          <a:p>
            <a:pPr marL="358775" marR="3175" lvl="0" indent="0" algn="l" defTabSz="914400" rtl="0" eaLnBrk="1" fontAlgn="auto" latinLnBrk="0" hangingPunct="1">
              <a:lnSpc>
                <a:spcPct val="114000"/>
              </a:lnSpc>
              <a:spcBef>
                <a:spcPts val="300"/>
              </a:spcBef>
              <a:spcAft>
                <a:spcPts val="300"/>
              </a:spcAft>
              <a:buClrTx/>
              <a:buSzPct val="100000"/>
              <a:buFont typeface="Arial" pitchFamily="34"/>
              <a:buNone/>
              <a:tabLst/>
              <a:defRPr/>
            </a:pPr>
            <a:endParaRPr kumimoji="0" lang="pl-PL"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358775" marR="3175"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Zakres dopuszczalnych zmian:</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819150" marR="3810" indent="-285750">
              <a:lnSpc>
                <a:spcPct val="114000"/>
              </a:lnSpc>
              <a:spcBef>
                <a:spcPts val="300"/>
              </a:spcBef>
              <a:spcAft>
                <a:spcPts val="300"/>
              </a:spcAft>
              <a:buSzPct val="105000"/>
              <a:buFont typeface="Arial" panose="020B0604020202020204" pitchFamily="34" charset="0"/>
              <a:buChar char="•"/>
              <a:tabLst>
                <a:tab pos="457200" algn="l"/>
              </a:tabLst>
            </a:pPr>
            <a:r>
              <a:rPr lang="pl-PL" sz="1800" b="0" dirty="0">
                <a:effectLst/>
                <a:latin typeface="Calibri" panose="020F0502020204030204" pitchFamily="34" charset="0"/>
                <a:ea typeface="Calibri" panose="020F0502020204030204" pitchFamily="34" charset="0"/>
                <a:cs typeface="Calibri" panose="020F0502020204030204" pitchFamily="34" charset="0"/>
              </a:rPr>
              <a:t>doprecyzowania/zmiany liczebności zespołu projektowego;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819150" marR="3810" indent="-285750">
              <a:lnSpc>
                <a:spcPct val="114000"/>
              </a:lnSpc>
              <a:spcBef>
                <a:spcPts val="300"/>
              </a:spcBef>
              <a:spcAft>
                <a:spcPts val="300"/>
              </a:spcAft>
              <a:buSzPct val="105000"/>
              <a:buFont typeface="Arial" panose="020B0604020202020204" pitchFamily="34" charset="0"/>
              <a:buChar char="•"/>
              <a:tabLst>
                <a:tab pos="457200" algn="l"/>
              </a:tabLst>
            </a:pPr>
            <a:r>
              <a:rPr lang="pl-PL" sz="1800" b="0" dirty="0">
                <a:effectLst/>
                <a:latin typeface="Calibri" panose="020F0502020204030204" pitchFamily="34" charset="0"/>
                <a:ea typeface="Calibri" panose="020F0502020204030204" pitchFamily="34" charset="0"/>
                <a:cs typeface="Calibri" panose="020F0502020204030204" pitchFamily="34" charset="0"/>
              </a:rPr>
              <a:t>opisu posiadanych zasobów kadrowych;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819150" marR="3810" indent="-285750">
              <a:lnSpc>
                <a:spcPct val="114000"/>
              </a:lnSpc>
              <a:spcBef>
                <a:spcPts val="300"/>
              </a:spcBef>
              <a:spcAft>
                <a:spcPts val="300"/>
              </a:spcAft>
              <a:buSzPct val="105000"/>
              <a:buFont typeface="Arial" panose="020B0604020202020204" pitchFamily="34" charset="0"/>
              <a:buChar char="•"/>
              <a:tabLst>
                <a:tab pos="457200" algn="l"/>
              </a:tabLst>
            </a:pPr>
            <a:r>
              <a:rPr lang="pl-PL" sz="1800" b="0" dirty="0">
                <a:effectLst/>
                <a:latin typeface="Calibri" panose="020F0502020204030204" pitchFamily="34" charset="0"/>
                <a:ea typeface="Calibri" panose="020F0502020204030204" pitchFamily="34" charset="0"/>
                <a:cs typeface="Calibri" panose="020F0502020204030204" pitchFamily="34" charset="0"/>
              </a:rPr>
              <a:t>opisu sposobu prowadzenia dokumentacji technicznej;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819150" indent="-285750">
              <a:lnSpc>
                <a:spcPct val="114000"/>
              </a:lnSpc>
              <a:spcBef>
                <a:spcPts val="300"/>
              </a:spcBef>
              <a:spcAft>
                <a:spcPts val="300"/>
              </a:spcAft>
              <a:buSzPct val="105000"/>
              <a:buFont typeface="Arial" panose="020B0604020202020204" pitchFamily="34" charset="0"/>
              <a:buChar char="•"/>
            </a:pPr>
            <a:r>
              <a:rPr lang="pl-PL" sz="1800" dirty="0">
                <a:effectLst/>
                <a:latin typeface="Calibri" panose="020F0502020204030204" pitchFamily="34" charset="0"/>
                <a:ea typeface="Calibri" panose="020F0502020204030204" pitchFamily="34" charset="0"/>
              </a:rPr>
              <a:t>określenia poszczególnych funkcji w zespole projektowym.</a:t>
            </a:r>
            <a:endParaRPr lang="pl-PL" sz="1800" b="1" dirty="0"/>
          </a:p>
          <a:p>
            <a:pPr marL="358775" marR="3175" indent="0">
              <a:lnSpc>
                <a:spcPct val="115000"/>
              </a:lnSpc>
              <a:spcBef>
                <a:spcPts val="300"/>
              </a:spcBef>
              <a:spcAft>
                <a:spcPts val="300"/>
              </a:spcAft>
              <a:buNone/>
            </a:pPr>
            <a:endParaRPr lang="pl-PL" sz="1800" dirty="0">
              <a:latin typeface="Calibri" panose="020F0502020204030204" pitchFamily="34" charset="0"/>
              <a:ea typeface="Calibri" panose="020F0502020204030204" pitchFamily="34" charset="0"/>
              <a:cs typeface="Calibri" panose="020F0502020204030204" pitchFamily="34" charset="0"/>
            </a:endParaRPr>
          </a:p>
          <a:p>
            <a:pPr marL="0" indent="0">
              <a:lnSpc>
                <a:spcPct val="114000"/>
              </a:lnSpc>
              <a:spcBef>
                <a:spcPts val="300"/>
              </a:spcBef>
              <a:spcAft>
                <a:spcPts val="300"/>
              </a:spcAft>
              <a:buNone/>
            </a:pPr>
            <a:endParaRPr lang="pl-PL" b="1" dirty="0"/>
          </a:p>
        </p:txBody>
      </p:sp>
      <p:sp>
        <p:nvSpPr>
          <p:cNvPr id="3" name="Tytuł 2">
            <a:extLst>
              <a:ext uri="{FF2B5EF4-FFF2-40B4-BE49-F238E27FC236}">
                <a16:creationId xmlns:a16="http://schemas.microsoft.com/office/drawing/2014/main" id="{885FB845-2431-02EC-026E-009A3D4D8697}"/>
              </a:ext>
            </a:extLst>
          </p:cNvPr>
          <p:cNvSpPr>
            <a:spLocks noGrp="1"/>
          </p:cNvSpPr>
          <p:nvPr>
            <p:ph type="title"/>
          </p:nvPr>
        </p:nvSpPr>
        <p:spPr/>
        <p:txBody>
          <a:bodyPr/>
          <a:lstStyle/>
          <a:p>
            <a:r>
              <a:rPr kumimoji="0" lang="pl-PL" sz="29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809974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668120"/>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effectLst/>
                <a:latin typeface="Calibri" panose="020F0502020204030204" pitchFamily="34" charset="0"/>
                <a:ea typeface="Calibri" panose="020F0502020204030204" pitchFamily="34" charset="0"/>
              </a:rPr>
              <a:t>16. Zapewnienie możliwości skutecznej kontroli realizacji projektu</a:t>
            </a:r>
          </a:p>
          <a:p>
            <a:pPr marL="352425" marR="0" lvl="0" indent="0" algn="l" defTabSz="914400" rtl="0" eaLnBrk="1" fontAlgn="auto" latinLnBrk="0" hangingPunct="1">
              <a:lnSpc>
                <a:spcPct val="114000"/>
              </a:lnSpc>
              <a:spcBef>
                <a:spcPts val="0"/>
              </a:spcBef>
              <a:buClrTx/>
              <a:buSzPct val="100000"/>
              <a:buNone/>
              <a:tabLst/>
              <a:defRPr/>
            </a:pPr>
            <a:r>
              <a:rPr lang="pl-PL" sz="1800" dirty="0">
                <a:effectLst/>
                <a:latin typeface="Calibri" panose="020F0502020204030204" pitchFamily="34" charset="0"/>
                <a:ea typeface="Calibri" panose="020F0502020204030204" pitchFamily="34" charset="0"/>
              </a:rPr>
              <a:t>W ramach kryterium weryfikowane będzie czy Wnioskodawca zaplanował stosowne do zakresu projektu kamienie milowe powiązane z etapami realizacji projektu umożliwiające skuteczną kontrolę postępów jego realizacji. Kamienie milowe powinny być powiązane z wytwarzaniem i wdrażaniem kluczowych </a:t>
            </a:r>
            <a:r>
              <a:rPr lang="pl-PL" sz="1800" b="0" dirty="0">
                <a:effectLst/>
                <a:latin typeface="Calibri" panose="020F0502020204030204" pitchFamily="34" charset="0"/>
                <a:ea typeface="Calibri" panose="020F0502020204030204" pitchFamily="34" charset="0"/>
                <a:cs typeface="Calibri" panose="020F0502020204030204" pitchFamily="34" charset="0"/>
              </a:rPr>
              <a:t>Produktów projektu. Zidentyfikowano wszystkie istotne ryzyka w projekcie oraz opisano środki zaradcze.</a:t>
            </a:r>
            <a:r>
              <a:rPr lang="pl-PL" sz="1800" b="1" dirty="0">
                <a:latin typeface="Calibri" panose="020F0502020204030204" pitchFamily="34" charset="0"/>
                <a:ea typeface="Calibri" panose="020F0502020204030204" pitchFamily="34" charset="0"/>
                <a:cs typeface="Arial" panose="020B0604020202020204" pitchFamily="34" charset="0"/>
              </a:rPr>
              <a:t> </a:t>
            </a:r>
            <a:r>
              <a:rPr lang="pl-PL" sz="1800" b="0" dirty="0">
                <a:effectLst/>
                <a:latin typeface="Calibri" panose="020F0502020204030204" pitchFamily="34" charset="0"/>
                <a:ea typeface="Calibri" panose="020F0502020204030204" pitchFamily="34" charset="0"/>
                <a:cs typeface="Calibri" panose="020F0502020204030204" pitchFamily="34" charset="0"/>
              </a:rPr>
              <a:t>Na każde 6 miesięcy realizacji projektu musi przypadać co najmniej jeden kamień milowy.</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2425" marR="3175" indent="0">
              <a:lnSpc>
                <a:spcPct val="114000"/>
              </a:lnSpc>
              <a:spcBef>
                <a:spcPts val="0"/>
              </a:spcBef>
              <a:buNone/>
            </a:pP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352425" marR="3175" indent="0">
              <a:lnSpc>
                <a:spcPct val="114000"/>
              </a:lnSpc>
              <a:spcBef>
                <a:spcPts val="0"/>
              </a:spcBef>
              <a:buNone/>
            </a:pPr>
            <a:r>
              <a:rPr lang="pl-PL" sz="1800" dirty="0">
                <a:effectLst/>
                <a:latin typeface="Calibri" panose="020F0502020204030204" pitchFamily="34" charset="0"/>
                <a:ea typeface="Calibri" panose="020F0502020204030204" pitchFamily="34" charset="0"/>
                <a:cs typeface="Calibri" panose="020F0502020204030204" pitchFamily="34" charset="0"/>
              </a:rPr>
              <a:t>Zakres dopuszczalnych zmian:</a:t>
            </a:r>
            <a:endParaRPr lang="pl-PL" sz="1800" dirty="0">
              <a:effectLst/>
              <a:latin typeface="Calibri" panose="020F0502020204030204" pitchFamily="34" charset="0"/>
              <a:ea typeface="Calibri" panose="020F0502020204030204" pitchFamily="34" charset="0"/>
              <a:cs typeface="Arial" panose="020B0604020202020204" pitchFamily="34" charset="0"/>
            </a:endParaRPr>
          </a:p>
          <a:p>
            <a:pPr marL="352425" marR="3175" indent="0">
              <a:lnSpc>
                <a:spcPct val="114000"/>
              </a:lnSpc>
              <a:spcBef>
                <a:spcPts val="0"/>
              </a:spcBef>
            </a:pPr>
            <a:r>
              <a:rPr lang="pl-PL" sz="1800" dirty="0">
                <a:effectLst/>
                <a:latin typeface="Calibri" panose="020F0502020204030204" pitchFamily="34" charset="0"/>
                <a:ea typeface="Calibri" panose="020F0502020204030204" pitchFamily="34" charset="0"/>
                <a:cs typeface="Calibri" panose="020F0502020204030204" pitchFamily="34" charset="0"/>
              </a:rPr>
              <a:t>  nie przedstawiono informacji dotyczących związku kamieni milowych z etapami i produktami projektu, </a:t>
            </a:r>
            <a:endParaRPr lang="pl-PL" sz="1800" dirty="0">
              <a:effectLst/>
              <a:latin typeface="Calibri" panose="020F0502020204030204" pitchFamily="34" charset="0"/>
              <a:ea typeface="Calibri" panose="020F0502020204030204" pitchFamily="34" charset="0"/>
              <a:cs typeface="Arial" panose="020B0604020202020204" pitchFamily="34" charset="0"/>
            </a:endParaRPr>
          </a:p>
          <a:p>
            <a:pPr marL="352425" indent="0">
              <a:lnSpc>
                <a:spcPct val="114000"/>
              </a:lnSpc>
              <a:spcBef>
                <a:spcPts val="0"/>
              </a:spcBef>
            </a:pPr>
            <a:r>
              <a:rPr lang="pl-PL" sz="1800" dirty="0">
                <a:effectLst/>
                <a:latin typeface="Calibri" panose="020F0502020204030204" pitchFamily="34" charset="0"/>
                <a:ea typeface="Calibri" panose="020F0502020204030204" pitchFamily="34" charset="0"/>
              </a:rPr>
              <a:t>  nie zidentyfikowano wszystkich istotnych </a:t>
            </a:r>
            <a:r>
              <a:rPr lang="pl-PL" sz="1800" dirty="0" err="1">
                <a:effectLst/>
                <a:latin typeface="Calibri" panose="020F0502020204030204" pitchFamily="34" charset="0"/>
                <a:ea typeface="Calibri" panose="020F0502020204030204" pitchFamily="34" charset="0"/>
              </a:rPr>
              <a:t>ryzyk</a:t>
            </a:r>
            <a:r>
              <a:rPr lang="pl-PL" sz="1800" dirty="0">
                <a:effectLst/>
                <a:latin typeface="Calibri" panose="020F0502020204030204" pitchFamily="34" charset="0"/>
                <a:ea typeface="Calibri" panose="020F0502020204030204" pitchFamily="34" charset="0"/>
              </a:rPr>
              <a:t>.</a:t>
            </a: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1294546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9D2B2EE9-C79F-4026-468E-9D9D270AA671}"/>
              </a:ext>
            </a:extLst>
          </p:cNvPr>
          <p:cNvSpPr>
            <a:spLocks noGrp="1"/>
          </p:cNvSpPr>
          <p:nvPr>
            <p:ph idx="4294967295"/>
          </p:nvPr>
        </p:nvSpPr>
        <p:spPr>
          <a:xfrm>
            <a:off x="474216" y="1399032"/>
            <a:ext cx="10879587" cy="4111097"/>
          </a:xfrm>
          <a:prstGeom prst="rect">
            <a:avLst/>
          </a:prstGeom>
        </p:spPr>
        <p:txBody>
          <a:bodyPr/>
          <a:lstStyle/>
          <a:p>
            <a:pPr marL="342900" indent="-342900">
              <a:lnSpc>
                <a:spcPct val="114000"/>
              </a:lnSpc>
              <a:spcBef>
                <a:spcPts val="300"/>
              </a:spcBef>
              <a:spcAft>
                <a:spcPts val="300"/>
              </a:spcAft>
              <a:buAutoNum type="arabicPeriod" startAt="17"/>
            </a:pPr>
            <a:r>
              <a:rPr lang="pl-PL" sz="1800" b="1" dirty="0">
                <a:solidFill>
                  <a:srgbClr val="FF0000"/>
                </a:solidFill>
                <a:effectLst/>
                <a:latin typeface="Calibri" panose="020F0502020204030204" pitchFamily="34" charset="0"/>
                <a:ea typeface="Calibri" panose="020F0502020204030204" pitchFamily="34" charset="0"/>
              </a:rPr>
              <a:t>Ekonomicznie i adekwatnie do potrzeb zaplanowana infrastruktura techniczna </a:t>
            </a:r>
          </a:p>
          <a:p>
            <a:pPr marL="0" indent="0">
              <a:lnSpc>
                <a:spcPct val="114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Celem kryterium jest ocena czy infrastruktura techniczna jest możliwie ekonomiczna i nie generuje niepotrzebnych kosztów, przy pełnym zachowaniu potrzeb bezpieczeństwa oraz skalowalności. </a:t>
            </a:r>
          </a:p>
          <a:p>
            <a:pPr marL="0" indent="0">
              <a:lnSpc>
                <a:spcPct val="114000"/>
              </a:lnSpc>
              <a:spcBef>
                <a:spcPts val="300"/>
              </a:spcBef>
              <a:spcAft>
                <a:spcPts val="300"/>
              </a:spcAft>
              <a:buNone/>
            </a:pPr>
            <a:r>
              <a:rPr lang="pl-PL" sz="1800" dirty="0">
                <a:latin typeface="Calibri" panose="020F0502020204030204" pitchFamily="34" charset="0"/>
                <a:ea typeface="Calibri" panose="020F0502020204030204" pitchFamily="34" charset="0"/>
                <a:cs typeface="Calibri" panose="020F0502020204030204" pitchFamily="34" charset="0"/>
              </a:rPr>
              <a:t>W ramach kryterium weryfikowane będzie czy:</a:t>
            </a:r>
            <a:endParaRPr lang="pl-PL" sz="1800" b="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nSpc>
                <a:spcPct val="114000"/>
              </a:lnSpc>
              <a:spcBef>
                <a:spcPts val="300"/>
              </a:spcBef>
              <a:spcAft>
                <a:spcPts val="300"/>
              </a:spcAft>
              <a:buAutoNum type="alphaLcParenR"/>
            </a:pPr>
            <a:r>
              <a:rPr lang="pl-PL" sz="1800" dirty="0">
                <a:effectLst/>
                <a:latin typeface="Calibri" panose="020F0502020204030204" pitchFamily="34" charset="0"/>
                <a:ea typeface="Calibri" panose="020F0502020204030204" pitchFamily="34" charset="0"/>
              </a:rPr>
              <a:t>Wykazano, że nie istnieje ryzyko uzależnienia się od dostawców w głównych - w szczególności kosztowo - aspektach planowanych rozwiązań.</a:t>
            </a:r>
          </a:p>
          <a:p>
            <a:pPr marL="342900" indent="-342900">
              <a:lnSpc>
                <a:spcPct val="114000"/>
              </a:lnSpc>
              <a:spcBef>
                <a:spcPts val="300"/>
              </a:spcBef>
              <a:spcAft>
                <a:spcPts val="300"/>
              </a:spcAft>
              <a:buAutoNum type="alphaLcParenR"/>
            </a:pPr>
            <a:r>
              <a:rPr lang="pl-PL" sz="1800" u="sng" dirty="0">
                <a:effectLst/>
                <a:latin typeface="Calibri" panose="020F0502020204030204" pitchFamily="34" charset="0"/>
                <a:ea typeface="Calibri" panose="020F0502020204030204" pitchFamily="34" charset="0"/>
              </a:rPr>
              <a:t>Przeprowadzono analizę w zakresie infrastruktury informatycznej. W przypadku  konieczności inwestycji w  infrastrukturę Wnioskodawca przedstawił uzasadnienie konieczności nabycia nowej infrastruktury informatycznej w kontekście celów projektu oraz potwierdził brak </a:t>
            </a:r>
            <a:r>
              <a:rPr lang="pl-PL" sz="1800" u="sng" dirty="0">
                <a:effectLst/>
                <a:latin typeface="Calibri" panose="020F0502020204030204" pitchFamily="34" charset="0"/>
                <a:ea typeface="Calibri" panose="020F0502020204030204" pitchFamily="34" charset="0"/>
                <a:cs typeface="Arial" panose="020B0604020202020204" pitchFamily="34" charset="0"/>
              </a:rPr>
              <a:t>wystarczających zasobów w administracji publicznej niezbędnych do tworzenia lub funkcjonowania e-usług/ systemu.</a:t>
            </a:r>
          </a:p>
          <a:p>
            <a:pPr marL="342900" indent="-342900">
              <a:lnSpc>
                <a:spcPct val="114000"/>
              </a:lnSpc>
              <a:spcBef>
                <a:spcPts val="300"/>
              </a:spcBef>
              <a:spcAft>
                <a:spcPts val="300"/>
              </a:spcAft>
              <a:buAutoNum type="alphaLcParenR"/>
            </a:pPr>
            <a:r>
              <a:rPr lang="pl-PL" sz="1800" dirty="0">
                <a:effectLst/>
                <a:latin typeface="Calibri" panose="020F0502020204030204" pitchFamily="34" charset="0"/>
                <a:ea typeface="Calibri" panose="020F0502020204030204" pitchFamily="34" charset="0"/>
                <a:cs typeface="Arial" panose="020B0604020202020204" pitchFamily="34" charset="0"/>
              </a:rPr>
              <a:t>W przypadku planowania w projekcie budowy centrum przetwarzania danych dokonano analizy potrzeb, z której wynikać będzie, że posiadane zasoby infrastrukturalne są niewystarczające.  W projektach tych zastosowanie będą miały przepisy krajowe i unijne dotyczące </a:t>
            </a:r>
            <a:r>
              <a:rPr lang="pl-PL" sz="1800" dirty="0" err="1">
                <a:effectLst/>
                <a:latin typeface="Calibri" panose="020F0502020204030204" pitchFamily="34" charset="0"/>
                <a:ea typeface="Calibri" panose="020F0502020204030204" pitchFamily="34" charset="0"/>
                <a:cs typeface="Arial" panose="020B0604020202020204" pitchFamily="34" charset="0"/>
              </a:rPr>
              <a:t>ekoprojektów</a:t>
            </a:r>
            <a:r>
              <a:rPr lang="pl-PL" sz="1800" dirty="0">
                <a:effectLst/>
                <a:latin typeface="Calibri" panose="020F0502020204030204" pitchFamily="34" charset="0"/>
                <a:ea typeface="Calibri" panose="020F0502020204030204" pitchFamily="34" charset="0"/>
                <a:cs typeface="Arial" panose="020B0604020202020204" pitchFamily="34" charset="0"/>
              </a:rPr>
              <a:t> dla serwerów oraz produktów do przechowywania danych</a:t>
            </a:r>
          </a:p>
          <a:p>
            <a:pPr marL="358775" marR="3175" lvl="0" indent="0" algn="l" defTabSz="914400" rtl="0" eaLnBrk="1" fontAlgn="auto" latinLnBrk="0" hangingPunct="1">
              <a:lnSpc>
                <a:spcPct val="114000"/>
              </a:lnSpc>
              <a:spcBef>
                <a:spcPts val="300"/>
              </a:spcBef>
              <a:spcAft>
                <a:spcPts val="300"/>
              </a:spcAft>
              <a:buClrTx/>
              <a:buSzPct val="100000"/>
              <a:buNone/>
              <a:tabLst/>
              <a:defRPr/>
            </a:pPr>
            <a:endParaRPr lang="pl-PL" sz="1800" b="1" dirty="0"/>
          </a:p>
        </p:txBody>
      </p:sp>
      <p:sp>
        <p:nvSpPr>
          <p:cNvPr id="3" name="Tytuł 2">
            <a:extLst>
              <a:ext uri="{FF2B5EF4-FFF2-40B4-BE49-F238E27FC236}">
                <a16:creationId xmlns:a16="http://schemas.microsoft.com/office/drawing/2014/main" id="{885FB845-2431-02EC-026E-009A3D4D8697}"/>
              </a:ext>
            </a:extLst>
          </p:cNvPr>
          <p:cNvSpPr>
            <a:spLocks noGrp="1"/>
          </p:cNvSpPr>
          <p:nvPr>
            <p:ph type="title"/>
          </p:nvPr>
        </p:nvSpPr>
        <p:spPr/>
        <p:txBody>
          <a:bodyPr/>
          <a:lstStyle/>
          <a:p>
            <a:r>
              <a:rPr kumimoji="0" lang="pl-PL" sz="29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7357003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668120"/>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solidFill>
                  <a:srgbClr val="FF0000"/>
                </a:solidFill>
                <a:effectLst/>
                <a:latin typeface="Calibri" panose="020F0502020204030204" pitchFamily="34" charset="0"/>
                <a:ea typeface="Calibri" panose="020F0502020204030204" pitchFamily="34" charset="0"/>
              </a:rPr>
              <a:t>18. Zaplanowanie działań i zasobów zapewniających skuteczne wdrożenie i bezpieczne utrzymanie systemu (infrastruktura, oprogramowanie, zasoby kadrowe) </a:t>
            </a: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solidFill>
                <a:srgbClr val="000000"/>
              </a:solidFill>
              <a:effectLst/>
              <a:latin typeface="Calibri" panose="020F0502020204030204" pitchFamily="34" charset="0"/>
              <a:ea typeface="Calibri" panose="020F0502020204030204" pitchFamily="34" charset="0"/>
            </a:endParaRPr>
          </a:p>
          <a:p>
            <a:pPr marL="0" marR="3175" indent="0">
              <a:lnSpc>
                <a:spcPct val="114000"/>
              </a:lnSpc>
              <a:spcBef>
                <a:spcPts val="0"/>
              </a:spcBef>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będzie czy:</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42900" marR="3175" lvl="0" indent="-342900">
              <a:lnSpc>
                <a:spcPct val="114000"/>
              </a:lnSpc>
              <a:spcBef>
                <a:spcPts val="0"/>
              </a:spcBef>
              <a:buFont typeface="+mj-lt"/>
              <a:buAutoNum type="alphaLcParenR"/>
            </a:pPr>
            <a:r>
              <a:rPr lang="pl-PL" sz="1800" b="0" dirty="0">
                <a:effectLst/>
                <a:latin typeface="Calibri" panose="020F0502020204030204" pitchFamily="34" charset="0"/>
                <a:ea typeface="Calibri" panose="020F0502020204030204" pitchFamily="34" charset="0"/>
                <a:cs typeface="Calibri" panose="020F0502020204030204" pitchFamily="34" charset="0"/>
              </a:rPr>
              <a:t>Wnioskodawca wskazał w jaki sposób jest planowane utrzymanie systemu przy zachowaniu wymaganego poziomu efektywności oraz bezpieczeństwa informacji w perspektywie 5 lat po zakończeniu projektu</a:t>
            </a:r>
          </a:p>
          <a:p>
            <a:pPr marL="342900" marR="3175" lvl="0" indent="-342900">
              <a:lnSpc>
                <a:spcPct val="114000"/>
              </a:lnSpc>
              <a:spcBef>
                <a:spcPts val="0"/>
              </a:spcBef>
              <a:buFont typeface="+mj-lt"/>
              <a:buAutoNum type="alphaLcParenR"/>
            </a:pPr>
            <a:r>
              <a:rPr lang="pl-PL" sz="1800" b="0" dirty="0">
                <a:effectLst/>
                <a:latin typeface="Calibri" panose="020F0502020204030204" pitchFamily="34" charset="0"/>
                <a:ea typeface="Calibri" panose="020F0502020204030204" pitchFamily="34" charset="0"/>
                <a:cs typeface="Calibri" panose="020F0502020204030204" pitchFamily="34" charset="0"/>
              </a:rPr>
              <a:t>Poprawnie przeprowadzono analizę wykonalności, </a:t>
            </a:r>
            <a:r>
              <a:rPr lang="pl-PL" sz="1800" dirty="0">
                <a:effectLst/>
                <a:latin typeface="Calibri" panose="020F0502020204030204" pitchFamily="34" charset="0"/>
                <a:ea typeface="Calibri" panose="020F0502020204030204" pitchFamily="34" charset="0"/>
              </a:rPr>
              <a:t>tj.: Wnioskodawca przeanalizował i wykazał wykonalność projektu w kontekście zaplanowanych zasobów.</a:t>
            </a:r>
          </a:p>
          <a:p>
            <a:pPr marL="342900" marR="3175" lvl="0" indent="-342900">
              <a:lnSpc>
                <a:spcPct val="114000"/>
              </a:lnSpc>
              <a:spcBef>
                <a:spcPts val="0"/>
              </a:spcBef>
              <a:buFont typeface="+mj-lt"/>
              <a:buAutoNum type="alphaLcParenR"/>
            </a:pPr>
            <a:r>
              <a:rPr lang="pl-PL" sz="1800" b="0" dirty="0">
                <a:effectLst/>
                <a:latin typeface="Calibri" panose="020F0502020204030204" pitchFamily="34" charset="0"/>
                <a:ea typeface="Calibri" panose="020F0502020204030204" pitchFamily="34" charset="0"/>
                <a:cs typeface="Calibri" panose="020F0502020204030204" pitchFamily="34" charset="0"/>
              </a:rPr>
              <a:t>Planowane utrzymanie zapewni możliwość dostosowywania systemu do zmieniającego się otoczenia; </a:t>
            </a:r>
          </a:p>
          <a:p>
            <a:pPr marL="342900" marR="3175" lvl="0" indent="-342900">
              <a:lnSpc>
                <a:spcPct val="114000"/>
              </a:lnSpc>
              <a:spcBef>
                <a:spcPts val="0"/>
              </a:spcBef>
              <a:buFont typeface="+mj-lt"/>
              <a:buAutoNum type="alphaLcParenR"/>
            </a:pPr>
            <a:r>
              <a:rPr lang="pl-PL" sz="1800" dirty="0">
                <a:effectLst/>
                <a:latin typeface="Calibri" panose="020F0502020204030204" pitchFamily="34" charset="0"/>
                <a:ea typeface="Calibri" panose="020F0502020204030204" pitchFamily="34" charset="0"/>
                <a:cs typeface="Calibri" panose="020F0502020204030204" pitchFamily="34" charset="0"/>
              </a:rPr>
              <a:t>Etap </a:t>
            </a:r>
            <a:r>
              <a:rPr lang="pl-PL" sz="1800" b="0" dirty="0">
                <a:effectLst/>
                <a:latin typeface="Calibri" panose="020F0502020204030204" pitchFamily="34" charset="0"/>
                <a:ea typeface="Calibri" panose="020F0502020204030204" pitchFamily="34" charset="0"/>
                <a:cs typeface="Calibri" panose="020F0502020204030204" pitchFamily="34" charset="0"/>
              </a:rPr>
              <a:t>utrzymania ma zapewnione zasoby finansowe i organizacyjne (kadrowe) na poziomie pozwalającym na stabilne użytkowanie.</a:t>
            </a:r>
            <a:endParaRPr lang="pl-PL" sz="1800" b="1" dirty="0">
              <a:effectLst/>
              <a:latin typeface="Calibri" panose="020F0502020204030204" pitchFamily="34" charset="0"/>
              <a:ea typeface="Calibri" panose="020F0502020204030204" pitchFamily="34" charset="0"/>
              <a:cs typeface="Calibri" panose="020F0502020204030204" pitchFamily="34" charset="0"/>
            </a:endParaRPr>
          </a:p>
          <a:p>
            <a:pPr marL="0" marR="3175" indent="0">
              <a:lnSpc>
                <a:spcPct val="114000"/>
              </a:lnSpc>
              <a:spcBef>
                <a:spcPts val="0"/>
              </a:spcBef>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11590996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668120"/>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solidFill>
                  <a:srgbClr val="FF0000"/>
                </a:solidFill>
                <a:effectLst/>
                <a:latin typeface="Calibri" panose="020F0502020204030204" pitchFamily="34" charset="0"/>
                <a:ea typeface="Calibri" panose="020F0502020204030204" pitchFamily="34" charset="0"/>
              </a:rPr>
              <a:t>19. Wykorzystanie publicznej lub rządowej architektury chmurowej</a:t>
            </a: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solidFill>
                <a:srgbClr val="000000"/>
              </a:solidFill>
              <a:effectLst/>
              <a:latin typeface="Calibri" panose="020F0502020204030204" pitchFamily="34" charset="0"/>
              <a:ea typeface="Calibri" panose="020F0502020204030204" pitchFamily="34" charset="0"/>
            </a:endParaRPr>
          </a:p>
          <a:p>
            <a:pPr marL="0" marR="3175" indent="0">
              <a:lnSpc>
                <a:spcPct val="114000"/>
              </a:lnSpc>
              <a:spcBef>
                <a:spcPts val="0"/>
              </a:spcBef>
              <a:buNone/>
            </a:pPr>
            <a:r>
              <a:rPr lang="pl-PL" sz="1800" b="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W ramach kryterium weryfikowane będzie czy przewidziano wykorzystanie publicznej lub rządowej architektury chmurowej jako głównego rozwiązania infrastrukturalnego lub uzasadniono konieczność innego wyboru (od 0 do 2 pkt).</a:t>
            </a:r>
          </a:p>
          <a:p>
            <a:pPr marL="0" marR="3175" indent="0">
              <a:lnSpc>
                <a:spcPct val="114000"/>
              </a:lnSpc>
              <a:spcBef>
                <a:spcPts val="0"/>
              </a:spcBef>
              <a:buNone/>
            </a:pPr>
            <a:endParaRPr lang="pl-PL" sz="1800" b="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marL="0" marR="3175" indent="0">
              <a:lnSpc>
                <a:spcPct val="114000"/>
              </a:lnSpc>
              <a:spcBef>
                <a:spcPts val="0"/>
              </a:spcBef>
              <a:buNone/>
            </a:pPr>
            <a:r>
              <a:rPr lang="pl-PL" sz="1800" b="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0 pkt - Brak informacji w tym zakresie.</a:t>
            </a:r>
          </a:p>
          <a:p>
            <a:pPr marL="0" marR="3175" indent="0">
              <a:lnSpc>
                <a:spcPct val="114000"/>
              </a:lnSpc>
              <a:spcBef>
                <a:spcPts val="0"/>
              </a:spcBef>
              <a:buNone/>
            </a:pPr>
            <a:r>
              <a:rPr lang="pl-PL" sz="1800" b="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 pkt – zastosowanie jako głównego innego rozwiązania infrastrukturalnego niż publiczna lub rządowa architektura chmurowa.</a:t>
            </a:r>
          </a:p>
          <a:p>
            <a:pPr marL="0" marR="3175" indent="0">
              <a:lnSpc>
                <a:spcPct val="114000"/>
              </a:lnSpc>
              <a:spcBef>
                <a:spcPts val="0"/>
              </a:spcBef>
              <a:buNone/>
            </a:pPr>
            <a:r>
              <a:rPr lang="pl-PL" sz="1800" b="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2 pkt - wykorzystanie publicznej lub rządowej architektury chmurowej jako głównego rozwiązania infrastrukturalnego.</a:t>
            </a:r>
          </a:p>
          <a:p>
            <a:pPr marL="0" marR="3175" indent="0">
              <a:lnSpc>
                <a:spcPct val="114000"/>
              </a:lnSpc>
              <a:spcBef>
                <a:spcPts val="0"/>
              </a:spcBef>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19085711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668120"/>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solidFill>
                  <a:srgbClr val="FF0000"/>
                </a:solidFill>
                <a:latin typeface="Calibri" panose="020F0502020204030204" pitchFamily="34" charset="0"/>
                <a:ea typeface="Calibri" panose="020F0502020204030204" pitchFamily="34" charset="0"/>
              </a:rPr>
              <a:t>20</a:t>
            </a:r>
            <a:r>
              <a:rPr lang="pl-PL" sz="1800" b="1" dirty="0">
                <a:solidFill>
                  <a:srgbClr val="FF0000"/>
                </a:solidFill>
                <a:effectLst/>
                <a:latin typeface="Calibri" panose="020F0502020204030204" pitchFamily="34" charset="0"/>
                <a:ea typeface="Calibri" panose="020F0502020204030204" pitchFamily="34" charset="0"/>
              </a:rPr>
              <a:t>. Integracja e-usług/systemów obszarowych</a:t>
            </a:r>
          </a:p>
          <a:p>
            <a:pPr marL="0" marR="0" lvl="0" indent="0" algn="l" defTabSz="914400" rtl="0" eaLnBrk="1" fontAlgn="auto" latinLnBrk="0" hangingPunct="1">
              <a:lnSpc>
                <a:spcPct val="114000"/>
              </a:lnSpc>
              <a:spcBef>
                <a:spcPts val="300"/>
              </a:spcBef>
              <a:spcAft>
                <a:spcPts val="300"/>
              </a:spcAft>
              <a:buClrTx/>
              <a:buSzPct val="100000"/>
              <a:buNone/>
              <a:tabLst/>
              <a:defRPr/>
            </a:pPr>
            <a:endParaRPr lang="pl-PL" sz="1800" b="1" dirty="0">
              <a:solidFill>
                <a:srgbClr val="000000"/>
              </a:solidFill>
              <a:effectLst/>
              <a:latin typeface="Calibri" panose="020F0502020204030204" pitchFamily="34" charset="0"/>
              <a:ea typeface="Calibri" panose="020F0502020204030204" pitchFamily="34" charset="0"/>
            </a:endParaRPr>
          </a:p>
          <a:p>
            <a:pPr marL="0" marR="3175" indent="0">
              <a:lnSpc>
                <a:spcPct val="114000"/>
              </a:lnSpc>
              <a:spcBef>
                <a:spcPts val="0"/>
              </a:spcBef>
              <a:buNone/>
            </a:pPr>
            <a:r>
              <a:rPr lang="pl-PL" sz="1800" b="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W ramach kryterium weryfikowane jest czy projekt umożliwia integrację istniejących już e-usług/systemów obszarowych, w kompleksowe procesy.</a:t>
            </a:r>
          </a:p>
          <a:p>
            <a:pPr marL="0" marR="3175" indent="0">
              <a:lnSpc>
                <a:spcPct val="114000"/>
              </a:lnSpc>
              <a:spcBef>
                <a:spcPts val="0"/>
              </a:spcBef>
              <a:buNone/>
            </a:pPr>
            <a:endParaRPr lang="pl-PL" sz="1800" b="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marL="0" marR="3175" indent="0">
              <a:lnSpc>
                <a:spcPct val="114000"/>
              </a:lnSpc>
              <a:spcBef>
                <a:spcPts val="0"/>
              </a:spcBef>
              <a:buNone/>
            </a:pPr>
            <a:r>
              <a:rPr lang="pl-PL" sz="1800" b="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0 pkt – projekt nie umożliwia integracji istniejących już e-usług/systemów obszarowych w kompleksowe procesy.</a:t>
            </a:r>
          </a:p>
          <a:p>
            <a:pPr marL="0" marR="3175" indent="0">
              <a:lnSpc>
                <a:spcPct val="114000"/>
              </a:lnSpc>
              <a:spcBef>
                <a:spcPts val="0"/>
              </a:spcBef>
              <a:buNone/>
            </a:pPr>
            <a:r>
              <a:rPr lang="pl-PL" sz="1800" b="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5 pkt – projekt umożliwia integrację istniejących już e-usług/systemów obszarowych w kompleksowe procesy.</a:t>
            </a:r>
          </a:p>
          <a:p>
            <a:pPr marL="0" marR="3175" indent="0">
              <a:lnSpc>
                <a:spcPct val="114000"/>
              </a:lnSpc>
              <a:spcBef>
                <a:spcPts val="0"/>
              </a:spcBef>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35958118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6F53D81-78F0-2FFC-5B82-D77351787AA3}"/>
              </a:ext>
            </a:extLst>
          </p:cNvPr>
          <p:cNvSpPr>
            <a:spLocks noGrp="1"/>
          </p:cNvSpPr>
          <p:nvPr>
            <p:ph idx="4294967295"/>
          </p:nvPr>
        </p:nvSpPr>
        <p:spPr>
          <a:xfrm>
            <a:off x="474215" y="1580280"/>
            <a:ext cx="11445078" cy="4668120"/>
          </a:xfrm>
          <a:prstGeom prst="rect">
            <a:avLst/>
          </a:prstGeom>
        </p:spPr>
        <p:txBody>
          <a:bodyPr/>
          <a:lstStyle/>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b="1" dirty="0">
                <a:solidFill>
                  <a:srgbClr val="FF0000"/>
                </a:solidFill>
                <a:latin typeface="Calibri" panose="020F0502020204030204" pitchFamily="34" charset="0"/>
                <a:ea typeface="Calibri" panose="020F0502020204030204" pitchFamily="34" charset="0"/>
              </a:rPr>
              <a:t>21</a:t>
            </a:r>
            <a:r>
              <a:rPr lang="pl-PL" sz="1800" b="1" dirty="0">
                <a:solidFill>
                  <a:srgbClr val="FF0000"/>
                </a:solidFill>
                <a:effectLst/>
                <a:latin typeface="Calibri" panose="020F0502020204030204" pitchFamily="34" charset="0"/>
                <a:ea typeface="Calibri" panose="020F0502020204030204" pitchFamily="34" charset="0"/>
              </a:rPr>
              <a:t>. Usługi realizowane w ramach projektu będą powszechnie wykorzystywane</a:t>
            </a:r>
          </a:p>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dirty="0">
                <a:solidFill>
                  <a:srgbClr val="FF0000"/>
                </a:solidFill>
                <a:effectLst/>
                <a:latin typeface="Calibri" panose="020F0502020204030204" pitchFamily="34" charset="0"/>
                <a:ea typeface="Calibri" panose="020F0502020204030204" pitchFamily="34" charset="0"/>
              </a:rPr>
              <a:t>W ramach kryterium weryfikowane jest czy wnioskodawca przedstawił rzetelną analizę i wykazał, że co najmniej jedna z usług A2B, A2C objętych projektem na co najmniej czwartym poziomie e-dojrzałości będzie powszechnie wykorzystywana tzn. że jest skierowana do licznej lub często korzystającej grupy docelowej oraz, że istnieje znaczne prawdopodobieństwo, że będzie wykorzystywana przez znaczny odsetek danej grupy docelowej.</a:t>
            </a:r>
          </a:p>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dirty="0">
                <a:solidFill>
                  <a:srgbClr val="FF0000"/>
                </a:solidFill>
                <a:effectLst/>
                <a:latin typeface="Calibri" panose="020F0502020204030204" pitchFamily="34" charset="0"/>
                <a:ea typeface="Calibri" panose="020F0502020204030204" pitchFamily="34" charset="0"/>
              </a:rPr>
              <a:t>Jeżeli usługa A2B/A2C na co najmniej czwartym poziomie e-dojrzałości wskazana przez wnioskodawcę generuje znaczne korzyści dla grupy docelowej(zgodnie z rzetelnie przeprowadzoną analizą), projekt otrzyma punkty:</a:t>
            </a:r>
          </a:p>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dirty="0">
                <a:solidFill>
                  <a:srgbClr val="FF0000"/>
                </a:solidFill>
                <a:effectLst/>
                <a:latin typeface="Calibri" panose="020F0502020204030204" pitchFamily="34" charset="0"/>
                <a:ea typeface="Calibri" panose="020F0502020204030204" pitchFamily="34" charset="0"/>
              </a:rPr>
              <a:t>-	rocznie usługa (po jej uruchomieniu) wykorzystywana będzie co najmniej 1 000 000 razy – 5 punktów,</a:t>
            </a:r>
          </a:p>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dirty="0">
                <a:solidFill>
                  <a:srgbClr val="FF0000"/>
                </a:solidFill>
                <a:effectLst/>
                <a:latin typeface="Calibri" panose="020F0502020204030204" pitchFamily="34" charset="0"/>
                <a:ea typeface="Calibri" panose="020F0502020204030204" pitchFamily="34" charset="0"/>
              </a:rPr>
              <a:t>-	rocznie usługa (po jej uruchomieniu) wykorzystywana będzie co najmniej 500 000 razy – 3 punkty;</a:t>
            </a:r>
          </a:p>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dirty="0">
                <a:solidFill>
                  <a:srgbClr val="FF0000"/>
                </a:solidFill>
                <a:effectLst/>
                <a:latin typeface="Calibri" panose="020F0502020204030204" pitchFamily="34" charset="0"/>
                <a:ea typeface="Calibri" panose="020F0502020204030204" pitchFamily="34" charset="0"/>
              </a:rPr>
              <a:t>-	rocznie usługa (po jej uruchomieniu) wykorzystywana będzie co najmniej 100 000 razy – 1 punkt;</a:t>
            </a:r>
          </a:p>
          <a:p>
            <a:pPr marL="0" marR="0" lvl="0" indent="0" algn="l" defTabSz="914400" rtl="0" eaLnBrk="1" fontAlgn="auto" latinLnBrk="0" hangingPunct="1">
              <a:lnSpc>
                <a:spcPct val="114000"/>
              </a:lnSpc>
              <a:spcBef>
                <a:spcPts val="300"/>
              </a:spcBef>
              <a:spcAft>
                <a:spcPts val="300"/>
              </a:spcAft>
              <a:buClrTx/>
              <a:buSzPct val="100000"/>
              <a:buNone/>
              <a:tabLst/>
              <a:defRPr/>
            </a:pPr>
            <a:r>
              <a:rPr lang="pl-PL" sz="1800" dirty="0">
                <a:solidFill>
                  <a:srgbClr val="FF0000"/>
                </a:solidFill>
                <a:effectLst/>
                <a:latin typeface="Calibri" panose="020F0502020204030204" pitchFamily="34" charset="0"/>
                <a:ea typeface="Calibri" panose="020F0502020204030204" pitchFamily="34" charset="0"/>
              </a:rPr>
              <a:t>jeżeli rocznie usługa (po jej uruchomieniu) będzie wykorzystywana mniej niż 100 000 razy lub nie zaprezentowano rzetelnej analizy – 0 punktów.</a:t>
            </a:r>
          </a:p>
          <a:p>
            <a:pPr marL="0" marR="3175" indent="0">
              <a:lnSpc>
                <a:spcPct val="114000"/>
              </a:lnSpc>
              <a:spcBef>
                <a:spcPts val="0"/>
              </a:spcBef>
              <a:buNone/>
            </a:pPr>
            <a:endParaRPr lang="pl-PL"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ytuł 2">
            <a:extLst>
              <a:ext uri="{FF2B5EF4-FFF2-40B4-BE49-F238E27FC236}">
                <a16:creationId xmlns:a16="http://schemas.microsoft.com/office/drawing/2014/main" id="{6BC62838-3DDA-412C-70F9-B223F7817FC2}"/>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merytoryczne</a:t>
            </a:r>
            <a:endParaRPr lang="pl-PL" dirty="0"/>
          </a:p>
        </p:txBody>
      </p:sp>
    </p:spTree>
    <p:extLst>
      <p:ext uri="{BB962C8B-B14F-4D97-AF65-F5344CB8AC3E}">
        <p14:creationId xmlns:p14="http://schemas.microsoft.com/office/powerpoint/2010/main" val="5176110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3FBDC581-18C4-C75A-A8DB-CCAB15603CB7}"/>
              </a:ext>
            </a:extLst>
          </p:cNvPr>
          <p:cNvSpPr>
            <a:spLocks noGrp="1"/>
          </p:cNvSpPr>
          <p:nvPr>
            <p:ph idx="4294967295"/>
          </p:nvPr>
        </p:nvSpPr>
        <p:spPr>
          <a:xfrm>
            <a:off x="474216" y="1399032"/>
            <a:ext cx="10879587" cy="4111097"/>
          </a:xfrm>
          <a:prstGeom prst="rect">
            <a:avLst/>
          </a:prstGeom>
        </p:spPr>
        <p:txBody>
          <a:bodyPr/>
          <a:lstStyle/>
          <a:p>
            <a:pPr marL="0" indent="0" rtl="0">
              <a:lnSpc>
                <a:spcPct val="114000"/>
              </a:lnSpc>
              <a:spcBef>
                <a:spcPts val="300"/>
              </a:spcBef>
              <a:spcAft>
                <a:spcPts val="300"/>
              </a:spcAft>
              <a:buNone/>
            </a:pPr>
            <a:r>
              <a:rPr lang="pl-PL" sz="1800" dirty="0">
                <a:effectLst/>
              </a:rPr>
              <a:t>W sytuacji, gdy kwota przeznaczona na dofinansowanie projektów nie będzie wystarczająca na dofinansowanie wszystkich projektów tak samo ocenionych, o wyborze projektów do dofinansowania, decydować będzie zgodnie z kolejnością:</a:t>
            </a:r>
          </a:p>
          <a:p>
            <a:pPr marL="0" indent="0" rtl="0">
              <a:lnSpc>
                <a:spcPct val="114000"/>
              </a:lnSpc>
              <a:spcBef>
                <a:spcPts val="300"/>
              </a:spcBef>
              <a:spcAft>
                <a:spcPts val="300"/>
              </a:spcAft>
              <a:buNone/>
            </a:pPr>
            <a:r>
              <a:rPr lang="pl-PL" sz="1800" dirty="0">
                <a:effectLst/>
              </a:rPr>
              <a:t>1.	Punktacja przyznana w następujących kryteriach merytorycznych:</a:t>
            </a:r>
          </a:p>
          <a:p>
            <a:pPr rtl="0">
              <a:lnSpc>
                <a:spcPct val="114000"/>
              </a:lnSpc>
              <a:spcBef>
                <a:spcPts val="300"/>
              </a:spcBef>
              <a:spcAft>
                <a:spcPts val="300"/>
              </a:spcAft>
              <a:buFont typeface="Arial" panose="020B0604020202020204" pitchFamily="34" charset="0"/>
              <a:buChar char="•"/>
            </a:pPr>
            <a:r>
              <a:rPr lang="pl-PL" sz="1800" dirty="0">
                <a:effectLst/>
              </a:rPr>
              <a:t>Wykorzystanie publicznej lub rządowej architektury chmurowej (kryterium nr 19)</a:t>
            </a:r>
          </a:p>
          <a:p>
            <a:pPr rtl="0">
              <a:lnSpc>
                <a:spcPct val="114000"/>
              </a:lnSpc>
              <a:spcBef>
                <a:spcPts val="300"/>
              </a:spcBef>
              <a:spcAft>
                <a:spcPts val="300"/>
              </a:spcAft>
              <a:buFont typeface="Arial" panose="020B0604020202020204" pitchFamily="34" charset="0"/>
              <a:buChar char="•"/>
            </a:pPr>
            <a:r>
              <a:rPr lang="pl-PL" sz="1800" dirty="0">
                <a:effectLst/>
              </a:rPr>
              <a:t>Integracja e-usług obszarowych (kryterium nr 20)</a:t>
            </a:r>
          </a:p>
          <a:p>
            <a:pPr rtl="0">
              <a:lnSpc>
                <a:spcPct val="114000"/>
              </a:lnSpc>
              <a:spcBef>
                <a:spcPts val="300"/>
              </a:spcBef>
              <a:spcAft>
                <a:spcPts val="300"/>
              </a:spcAft>
              <a:buFont typeface="Arial" panose="020B0604020202020204" pitchFamily="34" charset="0"/>
              <a:buChar char="•"/>
            </a:pPr>
            <a:r>
              <a:rPr lang="pl-PL" sz="1800" dirty="0">
                <a:effectLst/>
              </a:rPr>
              <a:t>Usługi realizowane w ramach projektu będą powszechnie wykorzystywane (kryterium nr 21)</a:t>
            </a:r>
          </a:p>
          <a:p>
            <a:pPr marL="0" indent="0" rtl="0">
              <a:lnSpc>
                <a:spcPct val="114000"/>
              </a:lnSpc>
              <a:spcBef>
                <a:spcPts val="300"/>
              </a:spcBef>
              <a:spcAft>
                <a:spcPts val="300"/>
              </a:spcAft>
              <a:buNone/>
            </a:pPr>
            <a:r>
              <a:rPr lang="pl-PL" sz="1800" dirty="0">
                <a:effectLst/>
              </a:rPr>
              <a:t>2.	W przypadku, jeśli Wnioskodawcy w ramach wskazanych kryteriów w pkt 1 otrzymali również taką samą liczbę punktów o przyznaniu dofinansowania będzie decydować data złożenia wniosku o dofinansowanie tj.: wniosek, który został najwcześniej złożony zostanie wybrany do dofinansowania.</a:t>
            </a:r>
          </a:p>
          <a:p>
            <a:pPr marL="0" indent="0">
              <a:buNone/>
            </a:pPr>
            <a:endParaRPr lang="pl-PL" sz="1800" dirty="0"/>
          </a:p>
        </p:txBody>
      </p:sp>
      <p:sp>
        <p:nvSpPr>
          <p:cNvPr id="3" name="Tytuł 2">
            <a:extLst>
              <a:ext uri="{FF2B5EF4-FFF2-40B4-BE49-F238E27FC236}">
                <a16:creationId xmlns:a16="http://schemas.microsoft.com/office/drawing/2014/main" id="{C84C609B-5BA0-1447-487C-1CF06DA3ADE9}"/>
              </a:ext>
            </a:extLst>
          </p:cNvPr>
          <p:cNvSpPr>
            <a:spLocks noGrp="1"/>
          </p:cNvSpPr>
          <p:nvPr>
            <p:ph type="title"/>
          </p:nvPr>
        </p:nvSpPr>
        <p:spPr/>
        <p:txBody>
          <a:bodyPr>
            <a:normAutofit/>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rozstrzygające</a:t>
            </a:r>
            <a:endParaRPr lang="pl-PL" dirty="0"/>
          </a:p>
        </p:txBody>
      </p:sp>
    </p:spTree>
    <p:extLst>
      <p:ext uri="{BB962C8B-B14F-4D97-AF65-F5344CB8AC3E}">
        <p14:creationId xmlns:p14="http://schemas.microsoft.com/office/powerpoint/2010/main" val="1040680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FA415DA8-D79A-73F6-4E0F-2E2D0AFDC3D8}"/>
              </a:ext>
            </a:extLst>
          </p:cNvPr>
          <p:cNvSpPr>
            <a:spLocks noGrp="1"/>
          </p:cNvSpPr>
          <p:nvPr>
            <p:ph idx="4294967295"/>
          </p:nvPr>
        </p:nvSpPr>
        <p:spPr>
          <a:xfrm>
            <a:off x="474216" y="1399032"/>
            <a:ext cx="11347670" cy="4111097"/>
          </a:xfrm>
          <a:prstGeom prst="rect">
            <a:avLst/>
          </a:prstGeom>
        </p:spPr>
        <p:txBody>
          <a:bodyPr/>
          <a:lstStyle/>
          <a:p>
            <a:pPr marL="342900" indent="-342900">
              <a:lnSpc>
                <a:spcPct val="114000"/>
              </a:lnSpc>
              <a:spcBef>
                <a:spcPts val="0"/>
              </a:spcBef>
              <a:buFont typeface="+mj-lt"/>
              <a:buAutoNum type="arabicPeriod" startAt="3"/>
            </a:pPr>
            <a:r>
              <a:rPr lang="pl-PL" sz="1800" b="1" dirty="0">
                <a:effectLst/>
                <a:latin typeface="+mn-lt"/>
                <a:ea typeface="Open Sans" panose="020B0606030504020204" pitchFamily="34" charset="0"/>
                <a:cs typeface="Open Sans" panose="020B0606030504020204" pitchFamily="34" charset="0"/>
              </a:rPr>
              <a:t>Pozytywna ocena Komitetu Rady Ministrów do spraw Cyfryzacji (KRMC) </a:t>
            </a:r>
          </a:p>
          <a:p>
            <a:pPr marL="358775" indent="0">
              <a:lnSpc>
                <a:spcPct val="114000"/>
              </a:lnSpc>
              <a:spcBef>
                <a:spcPts val="0"/>
              </a:spcBef>
              <a:buNone/>
            </a:pPr>
            <a:r>
              <a:rPr lang="pl-PL" sz="1800" dirty="0">
                <a:latin typeface="+mn-lt"/>
              </a:rPr>
              <a:t>W ramach kryterium weryfikowane jest czy Opinia Komitetu Rady Ministrów ds. Cyfryzacji wydana dla ocenianego projektu jest pozytywna i wydana została nie później niż w dniu złożenia wniosku o dofinansowanie i nie wcześniej niż 9 miesięcy przed dniem złożenia wniosku.</a:t>
            </a:r>
            <a:endParaRPr lang="pl-PL" sz="1800" b="1" dirty="0">
              <a:effectLst/>
              <a:highlight>
                <a:srgbClr val="FFFF00"/>
              </a:highlight>
              <a:latin typeface="+mn-lt"/>
              <a:ea typeface="Open Sans" panose="020B0606030504020204" pitchFamily="34" charset="0"/>
              <a:cs typeface="Open Sans" panose="020B0606030504020204" pitchFamily="34" charset="0"/>
            </a:endParaRPr>
          </a:p>
          <a:p>
            <a:endParaRPr lang="pl-PL" sz="1800" dirty="0">
              <a:latin typeface="+mn-lt"/>
            </a:endParaRPr>
          </a:p>
          <a:p>
            <a:pPr marL="342900" marR="0" lvl="0" indent="-342900" algn="l" defTabSz="914400" rtl="0" eaLnBrk="1" fontAlgn="auto" latinLnBrk="0" hangingPunct="1">
              <a:lnSpc>
                <a:spcPct val="114000"/>
              </a:lnSpc>
              <a:spcBef>
                <a:spcPts val="300"/>
              </a:spcBef>
              <a:spcAft>
                <a:spcPts val="300"/>
              </a:spcAft>
              <a:buClrTx/>
              <a:buSzPct val="100000"/>
              <a:buFont typeface="+mj-lt"/>
              <a:buAutoNum type="arabicPeriod" startAt="4"/>
              <a:tabLst/>
              <a:defRPr/>
            </a:pPr>
            <a:r>
              <a:rPr kumimoji="0" lang="pl-PL" sz="1800" b="1"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t>Kwalifikowalność  Wnioskodawcy/partnerów </a:t>
            </a:r>
            <a:br>
              <a:rPr kumimoji="0" lang="pl-PL" sz="1800" b="1"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br>
            <a:r>
              <a:rPr kumimoji="0" lang="pl-PL" sz="1800" b="0"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t>W ramach kryterium weryfikowane jest czy Wnioskodawca oraz Partner (jeśli dotyczy) jest podmiotem kwalifikującym się do wsparcia w ramach działania 2.1 FERC, zgodnie z: </a:t>
            </a:r>
            <a:br>
              <a:rPr kumimoji="0" lang="pl-PL" sz="1800" b="0"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br>
            <a:r>
              <a:rPr kumimoji="0" lang="pl-PL" sz="1800" b="0" i="0" u="none" strike="noStrike" kern="1200" cap="none" spc="0" normalizeH="0" baseline="0" noProof="0" dirty="0">
                <a:ln>
                  <a:noFill/>
                </a:ln>
                <a:solidFill>
                  <a:srgbClr val="000000"/>
                </a:solidFill>
                <a:effectLst/>
                <a:uLnTx/>
                <a:uFillTx/>
                <a:latin typeface="+mn-lt"/>
                <a:ea typeface="Open Sans" panose="020B0606030504020204" pitchFamily="34" charset="0"/>
                <a:cs typeface="Open Sans" panose="020B0606030504020204" pitchFamily="34" charset="0"/>
              </a:rPr>
              <a:t>Szczegółowym Opisem Priorytetów Programu Fundusze Europejskie na Rozwój Cyfrowy na lata 2021-2027 (SZOP).</a:t>
            </a:r>
          </a:p>
          <a:p>
            <a:endParaRPr lang="pl-PL" sz="2000" dirty="0">
              <a:latin typeface="+mn-lt"/>
            </a:endParaRPr>
          </a:p>
        </p:txBody>
      </p:sp>
      <p:sp>
        <p:nvSpPr>
          <p:cNvPr id="3" name="Tytuł 2">
            <a:extLst>
              <a:ext uri="{FF2B5EF4-FFF2-40B4-BE49-F238E27FC236}">
                <a16:creationId xmlns:a16="http://schemas.microsoft.com/office/drawing/2014/main" id="{D4A1EB3B-9A0F-98FA-038C-681F880AC9F9}"/>
              </a:ext>
            </a:extLst>
          </p:cNvPr>
          <p:cNvSpPr>
            <a:spLocks noGrp="1"/>
          </p:cNvSpPr>
          <p:nvPr>
            <p:ph type="title"/>
          </p:nvPr>
        </p:nvSpPr>
        <p:spPr/>
        <p:txBody>
          <a:bodyPr>
            <a:normAutofit/>
          </a:bodyPr>
          <a:lstStyle/>
          <a:p>
            <a:r>
              <a:rPr lang="pl-PL" sz="3200" dirty="0">
                <a:latin typeface="+mn-lt"/>
                <a:ea typeface="Verdana" panose="020B0604030504040204" pitchFamily="34" charset="0"/>
                <a:cs typeface="Arial" charset="0"/>
              </a:rPr>
              <a:t>Kryteria formalne</a:t>
            </a:r>
            <a:endParaRPr lang="pl-PL" sz="3200" dirty="0"/>
          </a:p>
        </p:txBody>
      </p:sp>
    </p:spTree>
    <p:extLst>
      <p:ext uri="{BB962C8B-B14F-4D97-AF65-F5344CB8AC3E}">
        <p14:creationId xmlns:p14="http://schemas.microsoft.com/office/powerpoint/2010/main" val="86876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3C54FBE9-BD27-93DF-8E23-6BC344ABD9A2}"/>
              </a:ext>
            </a:extLst>
          </p:cNvPr>
          <p:cNvSpPr>
            <a:spLocks noGrp="1"/>
          </p:cNvSpPr>
          <p:nvPr>
            <p:ph idx="4294967295"/>
          </p:nvPr>
        </p:nvSpPr>
        <p:spPr>
          <a:xfrm>
            <a:off x="474216" y="1399032"/>
            <a:ext cx="10879587" cy="4111097"/>
          </a:xfrm>
          <a:prstGeom prst="rect">
            <a:avLst/>
          </a:prstGeom>
        </p:spPr>
        <p:txBody>
          <a:bodyPr/>
          <a:lstStyle/>
          <a:p>
            <a:pPr marL="342900" indent="-342900">
              <a:lnSpc>
                <a:spcPct val="114000"/>
              </a:lnSpc>
              <a:spcBef>
                <a:spcPts val="300"/>
              </a:spcBef>
              <a:spcAft>
                <a:spcPts val="300"/>
              </a:spcAft>
              <a:buFont typeface="+mj-lt"/>
              <a:buAutoNum type="arabicPeriod" startAt="5"/>
            </a:pPr>
            <a:r>
              <a:rPr lang="pl-PL" sz="1800" b="1" dirty="0">
                <a:effectLst/>
                <a:latin typeface="+mn-lt"/>
                <a:ea typeface="Open Sans" panose="020B0606030504020204" pitchFamily="34" charset="0"/>
                <a:cs typeface="Open Sans" panose="020B0606030504020204" pitchFamily="34" charset="0"/>
              </a:rPr>
              <a:t>Realizacja projektu mieści się w ramach czasowych FERC </a:t>
            </a:r>
            <a:br>
              <a:rPr lang="pl-PL" sz="1800" b="1" dirty="0">
                <a:effectLst/>
                <a:latin typeface="+mn-lt"/>
                <a:ea typeface="Open Sans" panose="020B0606030504020204" pitchFamily="34" charset="0"/>
                <a:cs typeface="Open Sans" panose="020B0606030504020204" pitchFamily="34" charset="0"/>
              </a:rPr>
            </a:br>
            <a:r>
              <a:rPr lang="pl-PL" sz="1800" dirty="0">
                <a:latin typeface="+mn-lt"/>
              </a:rPr>
              <a:t>W ramach kryterium weryfikowane jest czy termin rozpoczęcia i zakończenia realizacji projektu mieści się w ramach czasowych FERC, określonych datami od 1 stycznia 2021 r. do 31 grudnia 2029 r.</a:t>
            </a:r>
          </a:p>
          <a:p>
            <a:pPr marL="0" indent="0">
              <a:lnSpc>
                <a:spcPct val="114000"/>
              </a:lnSpc>
              <a:spcBef>
                <a:spcPts val="300"/>
              </a:spcBef>
              <a:spcAft>
                <a:spcPts val="300"/>
              </a:spcAft>
              <a:buNone/>
            </a:pPr>
            <a:endParaRPr lang="pl-PL" sz="1800" dirty="0">
              <a:latin typeface="+mn-lt"/>
            </a:endParaRPr>
          </a:p>
          <a:p>
            <a:pPr marL="457200" indent="-457200">
              <a:lnSpc>
                <a:spcPct val="114000"/>
              </a:lnSpc>
              <a:spcBef>
                <a:spcPts val="300"/>
              </a:spcBef>
              <a:spcAft>
                <a:spcPts val="300"/>
              </a:spcAft>
              <a:buFont typeface="+mj-lt"/>
              <a:buAutoNum type="arabicPeriod" startAt="6"/>
            </a:pPr>
            <a:r>
              <a:rPr lang="pl-PL" sz="1800" b="1" dirty="0">
                <a:latin typeface="+mn-lt"/>
                <a:ea typeface="Open Sans" panose="020B0606030504020204" pitchFamily="34" charset="0"/>
                <a:cs typeface="Open Sans" panose="020B0606030504020204" pitchFamily="34" charset="0"/>
              </a:rPr>
              <a:t>Prawidłowość</a:t>
            </a:r>
            <a:r>
              <a:rPr lang="pl-PL" sz="1800" b="1" dirty="0">
                <a:latin typeface="+mn-lt"/>
              </a:rPr>
              <a:t> określenia kwoty wsparcia</a:t>
            </a:r>
          </a:p>
          <a:p>
            <a:pPr marL="358775" indent="0">
              <a:lnSpc>
                <a:spcPct val="114000"/>
              </a:lnSpc>
              <a:spcBef>
                <a:spcPts val="300"/>
              </a:spcBef>
              <a:spcAft>
                <a:spcPts val="300"/>
              </a:spcAft>
              <a:buNone/>
            </a:pPr>
            <a:r>
              <a:rPr lang="pl-PL" sz="1800" dirty="0">
                <a:latin typeface="+mn-lt"/>
              </a:rPr>
              <a:t>W ramach kryterium weryfikowane jest czy wnioskowany procent poziomu dofinansowania UE w projekcie nie przekracza maksymalnego procentu wskazanego dla Działania 2.1 FERC w Szczegółowym Opisie Priorytetów Programu Fundusze Europejskie na Rozwój Cyfrowy 2021-2027. </a:t>
            </a:r>
          </a:p>
          <a:p>
            <a:pPr marL="0" indent="0">
              <a:lnSpc>
                <a:spcPct val="100000"/>
              </a:lnSpc>
              <a:buNone/>
            </a:pPr>
            <a:endParaRPr lang="pl-PL" sz="2000" b="1" dirty="0">
              <a:latin typeface="+mn-lt"/>
            </a:endParaRPr>
          </a:p>
          <a:p>
            <a:pPr marL="0" indent="0">
              <a:lnSpc>
                <a:spcPct val="100000"/>
              </a:lnSpc>
              <a:buNone/>
            </a:pPr>
            <a:endParaRPr lang="pl-PL" sz="2000" b="1" dirty="0">
              <a:latin typeface="+mn-lt"/>
            </a:endParaRPr>
          </a:p>
          <a:p>
            <a:pPr marL="0" indent="0">
              <a:lnSpc>
                <a:spcPct val="100000"/>
              </a:lnSpc>
              <a:buNone/>
            </a:pPr>
            <a:endParaRPr lang="pl-PL" sz="2000" b="1" dirty="0">
              <a:latin typeface="+mn-lt"/>
              <a:ea typeface="Open Sans" panose="020B0606030504020204" pitchFamily="34" charset="0"/>
              <a:cs typeface="Open Sans" panose="020B0606030504020204" pitchFamily="34" charset="0"/>
            </a:endParaRPr>
          </a:p>
        </p:txBody>
      </p:sp>
      <p:sp>
        <p:nvSpPr>
          <p:cNvPr id="3" name="Tytuł 2">
            <a:extLst>
              <a:ext uri="{FF2B5EF4-FFF2-40B4-BE49-F238E27FC236}">
                <a16:creationId xmlns:a16="http://schemas.microsoft.com/office/drawing/2014/main" id="{C73A51E7-3145-2C17-9EF5-DFAA47AEE366}"/>
              </a:ext>
            </a:extLst>
          </p:cNvPr>
          <p:cNvSpPr>
            <a:spLocks noGrp="1"/>
          </p:cNvSpPr>
          <p:nvPr>
            <p:ph type="title"/>
          </p:nvPr>
        </p:nvSpPr>
        <p:spPr/>
        <p:txBody>
          <a:bodyPr>
            <a:normAutofit/>
          </a:bodyPr>
          <a:lstStyle/>
          <a:p>
            <a:r>
              <a:rPr lang="pl-PL" sz="3200" dirty="0">
                <a:latin typeface="+mn-lt"/>
                <a:ea typeface="Verdana" panose="020B0604030504040204" pitchFamily="34" charset="0"/>
                <a:cs typeface="Arial" charset="0"/>
              </a:rPr>
              <a:t>Kryteria formalne</a:t>
            </a:r>
            <a:endParaRPr lang="pl-PL" sz="3200" dirty="0">
              <a:latin typeface="+mn-lt"/>
            </a:endParaRPr>
          </a:p>
        </p:txBody>
      </p:sp>
    </p:spTree>
    <p:extLst>
      <p:ext uri="{BB962C8B-B14F-4D97-AF65-F5344CB8AC3E}">
        <p14:creationId xmlns:p14="http://schemas.microsoft.com/office/powerpoint/2010/main" val="1682027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89EDA8E-05FA-293F-FDD6-0E303D3B391E}"/>
              </a:ext>
            </a:extLst>
          </p:cNvPr>
          <p:cNvSpPr>
            <a:spLocks noGrp="1"/>
          </p:cNvSpPr>
          <p:nvPr>
            <p:ph idx="4294967295"/>
          </p:nvPr>
        </p:nvSpPr>
        <p:spPr>
          <a:xfrm>
            <a:off x="474216" y="1409918"/>
            <a:ext cx="11206155" cy="4111097"/>
          </a:xfrm>
          <a:prstGeom prst="rect">
            <a:avLst/>
          </a:prstGeom>
        </p:spPr>
        <p:txBody>
          <a:bodyPr/>
          <a:lstStyle/>
          <a:p>
            <a:pPr marL="342900" indent="-342900">
              <a:lnSpc>
                <a:spcPct val="115000"/>
              </a:lnSpc>
              <a:spcBef>
                <a:spcPts val="300"/>
              </a:spcBef>
              <a:spcAft>
                <a:spcPts val="300"/>
              </a:spcAft>
              <a:buFont typeface="+mj-lt"/>
              <a:buAutoNum type="arabicPeriod" startAt="7"/>
            </a:pPr>
            <a:r>
              <a:rPr lang="pl-PL" sz="1800" b="1" dirty="0">
                <a:effectLst/>
                <a:latin typeface="Calibri" panose="020F0502020204030204" pitchFamily="34" charset="0"/>
                <a:ea typeface="Calibri" panose="020F0502020204030204" pitchFamily="34" charset="0"/>
              </a:rPr>
              <a:t>Brak podlegania wykluczeniu z ubiegania się o dofinansowanie</a:t>
            </a:r>
            <a:br>
              <a:rPr kumimoji="0" lang="pl-PL" sz="1800" b="1" u="none" strike="noStrike" kern="1200" cap="none" spc="0" normalizeH="0" baseline="0" noProof="0" dirty="0">
                <a:ln>
                  <a:noFill/>
                </a:ln>
                <a:solidFill>
                  <a:srgbClr val="000000"/>
                </a:solidFill>
                <a:effectLst/>
                <a:uLnTx/>
                <a:uFillTx/>
                <a:latin typeface="Calibri" panose="020F0502020204030204"/>
                <a:ea typeface="Open Sans" panose="020B0606030504020204" pitchFamily="34" charset="0"/>
                <a:cs typeface="Open Sans" panose="020B0606030504020204" pitchFamily="34" charset="0"/>
              </a:rPr>
            </a:b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zapewnienie przez Wnioskodawcę i Partnerów (jeśli dotyczy) w formie oświadczenia Wnioskodawcy i Partnerów (jeśli dotyczy), że są uprawnieni do ubiegania się o przyznanie dofinansowania z uwagi na to, że: </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990600" lvl="1" indent="-358775">
              <a:lnSpc>
                <a:spcPct val="115000"/>
              </a:lnSpc>
              <a:spcBef>
                <a:spcPts val="300"/>
              </a:spcBef>
              <a:spcAft>
                <a:spcPts val="300"/>
              </a:spcAft>
              <a:buFont typeface="+mj-lt"/>
              <a:buAutoNum type="arabicParenR"/>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nie podlegają wykluczeniu z możliwości otrzymania dofinansowania na podstawie art. 207 ust. 4 ustawy z dnia 27 sierpnia 2009 r. o finansach publicznych (Dz. U. 2022 r. poz. 1634 z </a:t>
            </a:r>
            <a:r>
              <a:rPr lang="pl-PL" sz="1800" b="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późn</a:t>
            </a: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zm.);</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990600" lvl="1" indent="-358775">
              <a:lnSpc>
                <a:spcPct val="115000"/>
              </a:lnSpc>
              <a:spcBef>
                <a:spcPts val="300"/>
              </a:spcBef>
              <a:spcAft>
                <a:spcPts val="300"/>
              </a:spcAft>
              <a:buFont typeface="+mj-lt"/>
              <a:buAutoNum type="arabicParenR"/>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nie podlegają wykluczeniu z możliwości otrzymania dofinansowania na podstawie art. 9 ust. 1 pkt 2a ustawy z dnia 28 października 2002 r. o odpowiedzialności podmiotów zbiorowych za czyny zabronione pod groźbą kary (Dz. U. 2020 r. poz. 358 z </a:t>
            </a:r>
            <a:r>
              <a:rPr lang="pl-PL" sz="1800" b="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późn</a:t>
            </a: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zm.) – nie dotyczy jednostek organizacyjnych Skarbu Państwa;</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990600" lvl="1" indent="-358775">
              <a:lnSpc>
                <a:spcPct val="115000"/>
              </a:lnSpc>
              <a:spcBef>
                <a:spcPts val="300"/>
              </a:spcBef>
              <a:spcAft>
                <a:spcPts val="300"/>
              </a:spcAft>
              <a:buFont typeface="+mj-lt"/>
              <a:buAutoNum type="arabicParenR"/>
            </a:pPr>
            <a:r>
              <a:rPr lang="pl-PL" sz="18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nie zastosowano wobec nich środków na podstawie art. 1 ustawy z dnia 13 kwietnia 2022 r. o szczególnych rozwiązaniach w zakresie przeciwdziałania wspieraniu agresji na Ukrainę oraz służących ochronie bezpieczeństwa narodowego (Dz. U. poz. 835).</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8775" indent="0">
              <a:lnSpc>
                <a:spcPct val="115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(projekt musi uzyskać pozytywną ocenę we wszystkich punktach)</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a:spcBef>
                <a:spcPts val="300"/>
              </a:spcBef>
              <a:spcAft>
                <a:spcPts val="300"/>
              </a:spcAft>
            </a:pPr>
            <a:endParaRPr lang="pl-PL" dirty="0"/>
          </a:p>
        </p:txBody>
      </p:sp>
      <p:sp>
        <p:nvSpPr>
          <p:cNvPr id="3" name="Tytuł 2">
            <a:extLst>
              <a:ext uri="{FF2B5EF4-FFF2-40B4-BE49-F238E27FC236}">
                <a16:creationId xmlns:a16="http://schemas.microsoft.com/office/drawing/2014/main" id="{349BE511-C625-3BFF-737E-667CFA561F3D}"/>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147358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D89EDA8E-05FA-293F-FDD6-0E303D3B391E}"/>
              </a:ext>
            </a:extLst>
          </p:cNvPr>
          <p:cNvSpPr>
            <a:spLocks noGrp="1"/>
          </p:cNvSpPr>
          <p:nvPr>
            <p:ph idx="4294967295"/>
          </p:nvPr>
        </p:nvSpPr>
        <p:spPr>
          <a:xfrm>
            <a:off x="474216" y="1409918"/>
            <a:ext cx="11206155" cy="4111097"/>
          </a:xfrm>
          <a:prstGeom prst="rect">
            <a:avLst/>
          </a:prstGeom>
        </p:spPr>
        <p:txBody>
          <a:bodyPr/>
          <a:lstStyle/>
          <a:p>
            <a:pPr marL="342900" indent="-342900">
              <a:lnSpc>
                <a:spcPct val="115000"/>
              </a:lnSpc>
              <a:spcBef>
                <a:spcPts val="300"/>
              </a:spcBef>
              <a:spcAft>
                <a:spcPts val="300"/>
              </a:spcAft>
              <a:buAutoNum type="arabicPeriod" startAt="8"/>
            </a:pPr>
            <a:r>
              <a:rPr lang="pl-PL" sz="1800" b="1" dirty="0">
                <a:effectLst/>
                <a:latin typeface="Calibri" panose="020F0502020204030204" pitchFamily="34" charset="0"/>
                <a:ea typeface="Calibri" panose="020F0502020204030204" pitchFamily="34" charset="0"/>
              </a:rPr>
              <a:t>Wpisywanie się projektu we właściwe działanie</a:t>
            </a:r>
            <a:br>
              <a:rPr kumimoji="0" lang="pl-PL" sz="1800" b="1" u="none" strike="noStrike" kern="1200" cap="none" spc="0" normalizeH="0" baseline="0" noProof="0" dirty="0">
                <a:ln>
                  <a:noFill/>
                </a:ln>
                <a:solidFill>
                  <a:srgbClr val="000000"/>
                </a:solidFill>
                <a:effectLst/>
                <a:uLnTx/>
                <a:uFillTx/>
                <a:latin typeface="Calibri" panose="020F0502020204030204"/>
                <a:ea typeface="Open Sans" panose="020B0606030504020204" pitchFamily="34" charset="0"/>
                <a:cs typeface="Open Sans" panose="020B0606030504020204" pitchFamily="34" charset="0"/>
              </a:rPr>
            </a:br>
            <a:endParaRPr kumimoji="0" lang="pl-PL" sz="1800" b="1" u="none" strike="noStrike" kern="1200" cap="none" spc="0" normalizeH="0" baseline="0" noProof="0" dirty="0">
              <a:ln>
                <a:noFill/>
              </a:ln>
              <a:solidFill>
                <a:srgbClr val="000000"/>
              </a:solidFill>
              <a:effectLst/>
              <a:uLnTx/>
              <a:uFillTx/>
              <a:latin typeface="Calibri" panose="020F0502020204030204"/>
              <a:ea typeface="Open Sans" panose="020B0606030504020204" pitchFamily="34" charset="0"/>
              <a:cs typeface="Open Sans" panose="020B0606030504020204" pitchFamily="34" charset="0"/>
            </a:endParaRPr>
          </a:p>
          <a:p>
            <a:pPr marL="0" indent="0">
              <a:lnSpc>
                <a:spcPct val="115000"/>
              </a:lnSpc>
              <a:spcBef>
                <a:spcPts val="300"/>
              </a:spcBef>
              <a:spcAft>
                <a:spcPts val="300"/>
              </a:spcAft>
              <a:buNone/>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weryfikuje się czy projekt wpisuje się we właściwe działanie, zgodnie z opisem działania 2.1 Wysoka jakość i dostępność e-usług publicznych w Szczegółowym Opisie Priorytetów Programu Funduszu Europejskiego na Rozwój Cyfrowy na lata 2021-2027 oraz regulaminem wyboru projektów.</a:t>
            </a:r>
            <a:endParaRPr lang="pl-PL" dirty="0"/>
          </a:p>
        </p:txBody>
      </p:sp>
      <p:sp>
        <p:nvSpPr>
          <p:cNvPr id="3" name="Tytuł 2">
            <a:extLst>
              <a:ext uri="{FF2B5EF4-FFF2-40B4-BE49-F238E27FC236}">
                <a16:creationId xmlns:a16="http://schemas.microsoft.com/office/drawing/2014/main" id="{349BE511-C625-3BFF-737E-667CFA561F3D}"/>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159803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4C3FEBFE-DD65-DCDA-F8BF-F8900FB9F12A}"/>
              </a:ext>
            </a:extLst>
          </p:cNvPr>
          <p:cNvSpPr>
            <a:spLocks noGrp="1"/>
          </p:cNvSpPr>
          <p:nvPr>
            <p:ph idx="4294967295"/>
          </p:nvPr>
        </p:nvSpPr>
        <p:spPr>
          <a:xfrm>
            <a:off x="474215" y="1493194"/>
            <a:ext cx="10738071" cy="4111097"/>
          </a:xfrm>
          <a:prstGeom prst="rect">
            <a:avLst/>
          </a:prstGeom>
        </p:spPr>
        <p:txBody>
          <a:bodyPr/>
          <a:lstStyle/>
          <a:p>
            <a:pPr marL="0" indent="0">
              <a:buNone/>
            </a:pPr>
            <a:r>
              <a:rPr lang="pl-PL" sz="1800" b="1" dirty="0"/>
              <a:t>9.  Zgodność z przepisami art. 63 ust. 6 i art. 73 ust. 2 lit. f) i h) Rozporządzenia Parlamentu Europejskiego i Rady (UE) nr 2021/1060 z dnia 24 czerwca 2021 r. </a:t>
            </a:r>
          </a:p>
          <a:p>
            <a:pPr marL="304800" indent="0">
              <a:buNone/>
              <a:tabLst>
                <a:tab pos="533400" algn="l"/>
              </a:tabLst>
            </a:pPr>
            <a:r>
              <a:rPr lang="pl-PL" sz="1800" dirty="0"/>
              <a:t>W ramach kryterium weryfikowane jest zapewnienie przez Wnioskodawcę w formie oświadczenia, że: </a:t>
            </a:r>
          </a:p>
          <a:p>
            <a:pPr marL="1165225" lvl="1" indent="-273050">
              <a:buFont typeface="+mj-lt"/>
              <a:buAutoNum type="arabicPeriod"/>
            </a:pPr>
            <a:r>
              <a:rPr lang="pl-PL" sz="1800" dirty="0"/>
              <a:t>projekt nie został zakończony w rozumieniu art. 63 ust. 6; </a:t>
            </a:r>
          </a:p>
          <a:p>
            <a:pPr marL="1165225" lvl="1" indent="-273050">
              <a:buFont typeface="+mj-lt"/>
              <a:buAutoNum type="arabicPeriod"/>
            </a:pPr>
            <a:r>
              <a:rPr lang="pl-PL" sz="1800" dirty="0"/>
              <a:t>nie rozpoczął realizacji projektu przed dniem złożenia wniosku o dofinansowanie albo że realizując projekt przed dniem złożenia wniosku, przestrzegał obowiązujących przepisów prawa dotyczących danej operacji (art. 73 ust. 2 lit. f);</a:t>
            </a:r>
          </a:p>
          <a:p>
            <a:pPr marL="1165225" lvl="1" indent="-273050">
              <a:buFont typeface="+mj-lt"/>
              <a:buAutoNum type="arabicPeriod"/>
            </a:pPr>
            <a:r>
              <a:rPr lang="pl-PL" sz="1800" dirty="0"/>
              <a:t>projekt nie obejmuje przedsięwzięć będących częścią operacji, które zostały objęte lub powinny były zostać objęte procedurą odzyskiwania zgodnie z art. 65 (trwałość operacji) w następstwie przeniesienia działalności produkcyjnej poza obszar objęty programem (art. 73 ust. 2 lit. h);</a:t>
            </a:r>
          </a:p>
          <a:p>
            <a:pPr lvl="1" indent="0">
              <a:buNone/>
            </a:pPr>
            <a:endParaRPr lang="pl-PL" sz="1800" dirty="0"/>
          </a:p>
          <a:p>
            <a:pPr lvl="1" indent="0">
              <a:buNone/>
            </a:pPr>
            <a:r>
              <a:rPr lang="pl-PL" sz="1800" dirty="0"/>
              <a:t>(projekt musi uzyskać pozytywną ocenę we wszystkich punktach)</a:t>
            </a:r>
          </a:p>
          <a:p>
            <a:endParaRPr lang="pl-PL" sz="1800" b="1" dirty="0"/>
          </a:p>
        </p:txBody>
      </p:sp>
      <p:sp>
        <p:nvSpPr>
          <p:cNvPr id="3" name="Tytuł 2">
            <a:extLst>
              <a:ext uri="{FF2B5EF4-FFF2-40B4-BE49-F238E27FC236}">
                <a16:creationId xmlns:a16="http://schemas.microsoft.com/office/drawing/2014/main" id="{85E63BFE-EA27-DC56-DCD5-0EBC3CC5E5D2}"/>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1836391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FC7AABA7-7796-67DB-FCCD-47E7E4A04A87}"/>
              </a:ext>
            </a:extLst>
          </p:cNvPr>
          <p:cNvSpPr>
            <a:spLocks noGrp="1"/>
          </p:cNvSpPr>
          <p:nvPr>
            <p:ph idx="4294967295"/>
          </p:nvPr>
        </p:nvSpPr>
        <p:spPr>
          <a:xfrm>
            <a:off x="474216" y="1399032"/>
            <a:ext cx="10879587" cy="4111097"/>
          </a:xfrm>
          <a:prstGeom prst="rect">
            <a:avLst/>
          </a:prstGeom>
        </p:spPr>
        <p:txBody>
          <a:bodyPr/>
          <a:lstStyle/>
          <a:p>
            <a:pPr marL="0" indent="0">
              <a:buNone/>
            </a:pPr>
            <a:r>
              <a:rPr lang="pl-PL" sz="1800" b="1" dirty="0"/>
              <a:t>10.  Brak podwójnego finansowania</a:t>
            </a:r>
          </a:p>
          <a:p>
            <a:pPr marL="358775" indent="0">
              <a:lnSpc>
                <a:spcPct val="114000"/>
              </a:lnSpc>
              <a:spcBef>
                <a:spcPts val="300"/>
              </a:spcBef>
              <a:spcAft>
                <a:spcPts val="300"/>
              </a:spcAft>
              <a:buNone/>
              <a:tabLst>
                <a:tab pos="533400" algn="l"/>
              </a:tabLst>
            </a:pPr>
            <a:r>
              <a:rPr lang="pl-PL" sz="1800" b="0" dirty="0">
                <a:effectLst/>
                <a:latin typeface="Calibri" panose="020F0502020204030204" pitchFamily="34" charset="0"/>
                <a:ea typeface="Calibri" panose="020F0502020204030204" pitchFamily="34" charset="0"/>
                <a:cs typeface="Calibri" panose="020F0502020204030204" pitchFamily="34" charset="0"/>
              </a:rPr>
              <a:t>W ramach kryterium weryfikowane jest czy Wnioskodawca i Partnerzy (jeśli dotyczy) nie otrzymali już finansowania na ten sam cel, na te same wydatki w ramach innych unijnych programów, instrumentów, funduszy w ramach budżetu Unii Europejskiej oraz środków publicznych na realizację zakresu prac zakładanego w ramach wniosku o dofinansowanie.</a:t>
            </a:r>
            <a:endParaRPr lang="pl-PL" sz="1800" b="1" dirty="0">
              <a:effectLst/>
              <a:latin typeface="Calibri" panose="020F0502020204030204" pitchFamily="34" charset="0"/>
              <a:ea typeface="Calibri" panose="020F0502020204030204" pitchFamily="34" charset="0"/>
              <a:cs typeface="Arial" panose="020B0604020202020204" pitchFamily="34" charset="0"/>
            </a:endParaRPr>
          </a:p>
          <a:p>
            <a:pPr marL="358775" indent="0">
              <a:lnSpc>
                <a:spcPct val="114000"/>
              </a:lnSpc>
              <a:spcBef>
                <a:spcPts val="300"/>
              </a:spcBef>
              <a:spcAft>
                <a:spcPts val="300"/>
              </a:spcAft>
              <a:buNone/>
              <a:tabLst>
                <a:tab pos="533400" algn="l"/>
              </a:tabLst>
            </a:pPr>
            <a:r>
              <a:rPr lang="pl-PL" sz="1800" dirty="0">
                <a:effectLst/>
                <a:latin typeface="Calibri" panose="020F0502020204030204" pitchFamily="34" charset="0"/>
                <a:ea typeface="Calibri" panose="020F0502020204030204" pitchFamily="34" charset="0"/>
              </a:rPr>
              <a:t>Weryfikacja na etapie oceny wniosku o dofinasowanie będzie obejmować oświadczenie o braku podwójnego finansowania projektu złożone przez Wnioskodawcę i Partnerów (jeśli dotyczy).</a:t>
            </a:r>
            <a:endParaRPr lang="pl-PL" sz="1800" b="1" dirty="0"/>
          </a:p>
        </p:txBody>
      </p:sp>
      <p:sp>
        <p:nvSpPr>
          <p:cNvPr id="3" name="Tytuł 2">
            <a:extLst>
              <a:ext uri="{FF2B5EF4-FFF2-40B4-BE49-F238E27FC236}">
                <a16:creationId xmlns:a16="http://schemas.microsoft.com/office/drawing/2014/main" id="{44BED791-2C8C-7345-443B-4089FB60978B}"/>
              </a:ext>
            </a:extLst>
          </p:cNvPr>
          <p:cNvSpPr>
            <a:spLocks noGrp="1"/>
          </p:cNvSpPr>
          <p:nvPr>
            <p:ph type="title"/>
          </p:nvPr>
        </p:nvSpPr>
        <p:spPr/>
        <p:txBody>
          <a:bodyPr/>
          <a:lstStyle/>
          <a:p>
            <a:r>
              <a:rPr kumimoji="0" lang="pl-PL" sz="3200" b="1" i="0" u="none" strike="noStrike" kern="1200" cap="none" spc="0" normalizeH="0" baseline="0" noProof="0" dirty="0">
                <a:ln>
                  <a:noFill/>
                </a:ln>
                <a:solidFill>
                  <a:prstClr val="white"/>
                </a:solidFill>
                <a:effectLst/>
                <a:uLnTx/>
                <a:uFillTx/>
                <a:latin typeface="Calibri" panose="020F0502020204030204"/>
                <a:ea typeface="Verdana" panose="020B0604030504040204" pitchFamily="34" charset="0"/>
                <a:cs typeface="Arial" charset="0"/>
              </a:rPr>
              <a:t>Kryteria formalne</a:t>
            </a:r>
            <a:endParaRPr lang="pl-PL" dirty="0"/>
          </a:p>
        </p:txBody>
      </p:sp>
    </p:spTree>
    <p:extLst>
      <p:ext uri="{BB962C8B-B14F-4D97-AF65-F5344CB8AC3E}">
        <p14:creationId xmlns:p14="http://schemas.microsoft.com/office/powerpoint/2010/main" val="3344706847"/>
      </p:ext>
    </p:extLst>
  </p:cSld>
  <p:clrMapOvr>
    <a:masterClrMapping/>
  </p:clrMapOvr>
</p:sld>
</file>

<file path=ppt/theme/theme1.xml><?xml version="1.0" encoding="utf-8"?>
<a:theme xmlns:a="http://schemas.openxmlformats.org/drawingml/2006/main" name="1_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Projekt niestandardowy">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908c224-fde1-4783-a6a3-6de4ef3d1c98">
      <Terms xmlns="http://schemas.microsoft.com/office/infopath/2007/PartnerControls"/>
    </lcf76f155ced4ddcb4097134ff3c332f>
    <_Flow_SignoffStatus xmlns="c908c224-fde1-4783-a6a3-6de4ef3d1c98" xsi:nil="true"/>
    <TaxCatchAll xmlns="0613e59e-073d-4b89-ba21-29ee3a20538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9DDC3639877FF247B12FAFE25F26D61F" ma:contentTypeVersion="14" ma:contentTypeDescription="Utwórz nowy dokument." ma:contentTypeScope="" ma:versionID="1b6f16793714236cb66ce9195063b3d4">
  <xsd:schema xmlns:xsd="http://www.w3.org/2001/XMLSchema" xmlns:xs="http://www.w3.org/2001/XMLSchema" xmlns:p="http://schemas.microsoft.com/office/2006/metadata/properties" xmlns:ns2="c908c224-fde1-4783-a6a3-6de4ef3d1c98" xmlns:ns3="0613e59e-073d-4b89-ba21-29ee3a20538d" targetNamespace="http://schemas.microsoft.com/office/2006/metadata/properties" ma:root="true" ma:fieldsID="224275309678fd2c946390d6b1d9f21d" ns2:_="" ns3:_="">
    <xsd:import namespace="c908c224-fde1-4783-a6a3-6de4ef3d1c98"/>
    <xsd:import namespace="0613e59e-073d-4b89-ba21-29ee3a20538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MediaServiceDateTaken" minOccurs="0"/>
                <xsd:element ref="ns3:SharedWithUsers" minOccurs="0"/>
                <xsd:element ref="ns3:SharedWithDetails" minOccurs="0"/>
                <xsd:element ref="ns2:lcf76f155ced4ddcb4097134ff3c332f" minOccurs="0"/>
                <xsd:element ref="ns3:TaxCatchAll"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8c224-fde1-4783-a6a3-6de4ef3d1c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DateTaken" ma:index="15" nillable="true" ma:displayName="MediaServiceDateTaken" ma:hidden="true" ma:internalName="MediaServiceDateTaken" ma:readOnly="true">
      <xsd:simpleType>
        <xsd:restriction base="dms:Text"/>
      </xsd:simpleType>
    </xsd:element>
    <xsd:element name="lcf76f155ced4ddcb4097134ff3c332f" ma:index="19" nillable="true" ma:taxonomy="true" ma:internalName="lcf76f155ced4ddcb4097134ff3c332f" ma:taxonomyFieldName="MediaServiceImageTags" ma:displayName="Tagi obrazów" ma:readOnly="false" ma:fieldId="{5cf76f15-5ced-4ddc-b409-7134ff3c332f}" ma:taxonomyMulti="true" ma:sspId="cc6f6cad-d038-4c8c-a53d-3cb4c28787a9" ma:termSetId="09814cd3-568e-fe90-9814-8d621ff8fb84" ma:anchorId="fba54fb3-c3e1-fe81-a776-ca4b69148c4d" ma:open="true" ma:isKeyword="false">
      <xsd:complexType>
        <xsd:sequence>
          <xsd:element ref="pc:Terms" minOccurs="0" maxOccurs="1"/>
        </xsd:sequence>
      </xsd:complexType>
    </xsd:element>
    <xsd:element name="_Flow_SignoffStatus" ma:index="21" nillable="true" ma:displayName="Stan zatwierdzenia" ma:internalName="Stan_x0020_zatwierdzenia">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613e59e-073d-4b89-ba21-29ee3a20538d" elementFormDefault="qualified">
    <xsd:import namespace="http://schemas.microsoft.com/office/2006/documentManagement/types"/>
    <xsd:import namespace="http://schemas.microsoft.com/office/infopath/2007/PartnerControls"/>
    <xsd:element name="SharedWithUsers" ma:index="16" nillable="true" ma:displayName="Udostępniani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Udostępnione dla — szczegóły" ma:internalName="SharedWithDetails" ma:readOnly="true">
      <xsd:simpleType>
        <xsd:restriction base="dms:Note">
          <xsd:maxLength value="255"/>
        </xsd:restriction>
      </xsd:simpleType>
    </xsd:element>
    <xsd:element name="TaxCatchAll" ma:index="20" nillable="true" ma:displayName="Taxonomy Catch All Column" ma:hidden="true" ma:list="{f603a190-b093-4e97-a111-f86dfbef9378}" ma:internalName="TaxCatchAll" ma:showField="CatchAllData" ma:web="0613e59e-073d-4b89-ba21-29ee3a2053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FDD51E-3BE7-48E9-8574-EC8970EEE544}">
  <ds:schemaRefs>
    <ds:schemaRef ds:uri="http://schemas.microsoft.com/office/2006/documentManagement/types"/>
    <ds:schemaRef ds:uri="c908c224-fde1-4783-a6a3-6de4ef3d1c98"/>
    <ds:schemaRef ds:uri="http://www.w3.org/XML/1998/namespace"/>
    <ds:schemaRef ds:uri="http://purl.org/dc/terms/"/>
    <ds:schemaRef ds:uri="http://schemas.microsoft.com/office/2006/metadata/properties"/>
    <ds:schemaRef ds:uri="http://schemas.microsoft.com/office/infopath/2007/PartnerControls"/>
    <ds:schemaRef ds:uri="http://purl.org/dc/dcmitype/"/>
    <ds:schemaRef ds:uri="http://schemas.openxmlformats.org/package/2006/metadata/core-properties"/>
    <ds:schemaRef ds:uri="0613e59e-073d-4b89-ba21-29ee3a20538d"/>
    <ds:schemaRef ds:uri="http://purl.org/dc/elements/1.1/"/>
  </ds:schemaRefs>
</ds:datastoreItem>
</file>

<file path=customXml/itemProps2.xml><?xml version="1.0" encoding="utf-8"?>
<ds:datastoreItem xmlns:ds="http://schemas.openxmlformats.org/officeDocument/2006/customXml" ds:itemID="{DE3D6122-71F5-45CC-991B-D92E5EA05D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8c224-fde1-4783-a6a3-6de4ef3d1c98"/>
    <ds:schemaRef ds:uri="0613e59e-073d-4b89-ba21-29ee3a2053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DD877D-66AE-4554-8B4D-196835119AB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2930</TotalTime>
  <Words>3981</Words>
  <Application>Microsoft Office PowerPoint</Application>
  <PresentationFormat>Panoramiczny</PresentationFormat>
  <Paragraphs>258</Paragraphs>
  <Slides>37</Slides>
  <Notes>17</Notes>
  <HiddenSlides>0</HiddenSlides>
  <MMClips>0</MMClips>
  <ScaleCrop>false</ScaleCrop>
  <HeadingPairs>
    <vt:vector size="6" baseType="variant">
      <vt:variant>
        <vt:lpstr>Używane czcionki</vt:lpstr>
      </vt:variant>
      <vt:variant>
        <vt:i4>3</vt:i4>
      </vt:variant>
      <vt:variant>
        <vt:lpstr>Motyw</vt:lpstr>
      </vt:variant>
      <vt:variant>
        <vt:i4>2</vt:i4>
      </vt:variant>
      <vt:variant>
        <vt:lpstr>Tytuły slajdów</vt:lpstr>
      </vt:variant>
      <vt:variant>
        <vt:i4>37</vt:i4>
      </vt:variant>
    </vt:vector>
  </HeadingPairs>
  <TitlesOfParts>
    <vt:vector size="42" baseType="lpstr">
      <vt:lpstr>Arial</vt:lpstr>
      <vt:lpstr>Calibri</vt:lpstr>
      <vt:lpstr>Calibri Light</vt:lpstr>
      <vt:lpstr>1_Motyw pakietu Office</vt:lpstr>
      <vt:lpstr>3_Projekt niestandardowy</vt:lpstr>
      <vt:lpstr>Kryteria dla działania 2.1 Wysoka jakość i dostępność e-usług publicznych w programie Fundusze Europejskie na Rozwój Cyfrowy 2021-2027 (FERC) - konkurencyjny sposób wyboru projektów</vt:lpstr>
      <vt:lpstr>Wybór projektów</vt:lpstr>
      <vt:lpstr>Kryteria formalne</vt:lpstr>
      <vt:lpstr>Kryteria formalne</vt:lpstr>
      <vt:lpstr>Kryteria formalne</vt:lpstr>
      <vt:lpstr>Kryteria formalne</vt:lpstr>
      <vt:lpstr>Kryteria formalne</vt:lpstr>
      <vt:lpstr>Kryteria formalne</vt:lpstr>
      <vt:lpstr>Kryteria formalne</vt:lpstr>
      <vt:lpstr>Kryteria formalne</vt:lpstr>
      <vt:lpstr>Kryteria formalne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  </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merytoryczne</vt:lpstr>
      <vt:lpstr>Kryteria rozstrzygające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Kryteria 2.1 FERC</dc:title>
  <dc:creator>Anna Czekalska</dc:creator>
  <cp:lastModifiedBy>Wańczycka-Gawdzik Maja</cp:lastModifiedBy>
  <cp:revision>85</cp:revision>
  <dcterms:created xsi:type="dcterms:W3CDTF">2023-03-05T08:28:36Z</dcterms:created>
  <dcterms:modified xsi:type="dcterms:W3CDTF">2023-05-30T06:36:00Z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0x0101009DDC3639877FF247B12FAFE25F26D61F</vt:lpwstr>
  </property>
</Properties>
</file>